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342" r:id="rId3"/>
    <p:sldId id="343" r:id="rId4"/>
    <p:sldId id="344" r:id="rId5"/>
    <p:sldId id="345" r:id="rId6"/>
    <p:sldId id="346" r:id="rId7"/>
    <p:sldId id="349" r:id="rId8"/>
    <p:sldId id="347" r:id="rId9"/>
    <p:sldId id="353" r:id="rId10"/>
    <p:sldId id="373" r:id="rId11"/>
    <p:sldId id="370" r:id="rId12"/>
    <p:sldId id="354" r:id="rId13"/>
    <p:sldId id="356" r:id="rId14"/>
    <p:sldId id="369" r:id="rId15"/>
    <p:sldId id="357" r:id="rId16"/>
    <p:sldId id="375" r:id="rId17"/>
    <p:sldId id="364" r:id="rId18"/>
    <p:sldId id="363" r:id="rId19"/>
    <p:sldId id="350" r:id="rId20"/>
    <p:sldId id="351" r:id="rId21"/>
    <p:sldId id="352" r:id="rId22"/>
    <p:sldId id="358" r:id="rId23"/>
    <p:sldId id="359" r:id="rId24"/>
    <p:sldId id="360" r:id="rId25"/>
    <p:sldId id="366" r:id="rId26"/>
    <p:sldId id="367" r:id="rId27"/>
    <p:sldId id="368" r:id="rId28"/>
    <p:sldId id="374" r:id="rId29"/>
    <p:sldId id="362" r:id="rId30"/>
    <p:sldId id="376" r:id="rId31"/>
    <p:sldId id="334" r:id="rId32"/>
    <p:sldId id="2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718" autoAdjust="0"/>
  </p:normalViewPr>
  <p:slideViewPr>
    <p:cSldViewPr>
      <p:cViewPr>
        <p:scale>
          <a:sx n="84" d="100"/>
          <a:sy n="84" d="100"/>
        </p:scale>
        <p:origin x="-840" y="-5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62" d="100"/>
          <a:sy n="62" d="100"/>
        </p:scale>
        <p:origin x="-2578"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762631-F132-432B-BF78-CC08519CA916}" type="slidenum">
              <a:rPr lang="en-US" smtClean="0"/>
              <a:pPr/>
              <a:t>‹#›</a:t>
            </a:fld>
            <a:endParaRPr lang="en-US"/>
          </a:p>
        </p:txBody>
      </p:sp>
      <p:sp>
        <p:nvSpPr>
          <p:cNvPr id="8" name="Slide Image Placeholder 7"/>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9" name="Notes Placeholder 8"/>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916505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Century Schoolbook" panose="02040604050505020304" pitchFamily="18" charset="0"/>
        <a:ea typeface="+mn-ea"/>
        <a:cs typeface="+mn-cs"/>
      </a:defRPr>
    </a:lvl1pPr>
    <a:lvl2pPr marL="457200" algn="l" defTabSz="914400" rtl="0" eaLnBrk="1" latinLnBrk="0" hangingPunct="1">
      <a:defRPr sz="1400" kern="1200">
        <a:solidFill>
          <a:schemeClr val="tx1"/>
        </a:solidFill>
        <a:latin typeface="Century Schoolbook" panose="02040604050505020304" pitchFamily="18" charset="0"/>
        <a:ea typeface="+mn-ea"/>
        <a:cs typeface="+mn-cs"/>
      </a:defRPr>
    </a:lvl2pPr>
    <a:lvl3pPr marL="914400" algn="l" defTabSz="914400" rtl="0" eaLnBrk="1" latinLnBrk="0" hangingPunct="1">
      <a:defRPr sz="1400" kern="1200">
        <a:solidFill>
          <a:schemeClr val="tx1"/>
        </a:solidFill>
        <a:latin typeface="Century Schoolbook" panose="02040604050505020304" pitchFamily="18" charset="0"/>
        <a:ea typeface="+mn-ea"/>
        <a:cs typeface="+mn-cs"/>
      </a:defRPr>
    </a:lvl3pPr>
    <a:lvl4pPr marL="1371600" algn="l" defTabSz="914400" rtl="0" eaLnBrk="1" latinLnBrk="0" hangingPunct="1">
      <a:defRPr sz="1400" kern="1200">
        <a:solidFill>
          <a:schemeClr val="tx1"/>
        </a:solidFill>
        <a:latin typeface="Century Schoolbook" panose="02040604050505020304" pitchFamily="18" charset="0"/>
        <a:ea typeface="+mn-ea"/>
        <a:cs typeface="+mn-cs"/>
      </a:defRPr>
    </a:lvl4pPr>
    <a:lvl5pPr marL="1828800" algn="l" defTabSz="914400" rtl="0" eaLnBrk="1" latinLnBrk="0" hangingPunct="1">
      <a:defRPr sz="1400" kern="1200">
        <a:solidFill>
          <a:schemeClr val="tx1"/>
        </a:solidFill>
        <a:latin typeface="Century Schoolbook" panose="020406040505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400" dirty="0" smtClean="0"/>
              <a:t>Thank you very much for the opportunity to present before you tonight.  I’d like to introduce some colleagues from FIRM who are here tonight:</a:t>
            </a:r>
          </a:p>
          <a:p>
            <a:endParaRPr lang="en-US" sz="1400" dirty="0"/>
          </a:p>
          <a:p>
            <a:r>
              <a:rPr lang="en-US" sz="1400" dirty="0" smtClean="0"/>
              <a:t>Chic Wagner, E.D.</a:t>
            </a:r>
          </a:p>
          <a:p>
            <a:r>
              <a:rPr lang="en-US" sz="1400" dirty="0" smtClean="0"/>
              <a:t>Annalise Mannix, former E.D. and Project Manager for our Windstorm Risk Analysis</a:t>
            </a:r>
          </a:p>
          <a:p>
            <a:r>
              <a:rPr lang="en-US" sz="1400" dirty="0" smtClean="0"/>
              <a:t>Joyce Chilton, Aide to the Board</a:t>
            </a:r>
          </a:p>
          <a:p>
            <a:r>
              <a:rPr lang="en-US" sz="1400" dirty="0" smtClean="0"/>
              <a:t>Cindy DeRocher, FIRM Founder and Vice President of the Board</a:t>
            </a:r>
          </a:p>
          <a:p>
            <a:r>
              <a:rPr lang="en-US" sz="1400" dirty="0" smtClean="0"/>
              <a:t>Carol Schrec</a:t>
            </a:r>
            <a:r>
              <a:rPr lang="en-US" sz="1400" dirty="0" smtClean="0"/>
              <a:t>k, FIRM Secretary</a:t>
            </a:r>
          </a:p>
          <a:p>
            <a:r>
              <a:rPr lang="en-US" sz="1400" dirty="0" smtClean="0"/>
              <a:t>Lee Cummings, Board Member</a:t>
            </a:r>
          </a:p>
          <a:p>
            <a:r>
              <a:rPr lang="en-US" dirty="0" smtClean="0"/>
              <a:t>Barry Philipson, Board Member</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1</a:t>
            </a:fld>
            <a:endParaRPr lang="en-US"/>
          </a:p>
        </p:txBody>
      </p:sp>
    </p:spTree>
    <p:extLst>
      <p:ext uri="{BB962C8B-B14F-4D97-AF65-F5344CB8AC3E}">
        <p14:creationId xmlns:p14="http://schemas.microsoft.com/office/powerpoint/2010/main" val="2005086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risk modelers agree that impact windows do the best job of protecting a home from wind damage.</a:t>
            </a:r>
          </a:p>
          <a:p>
            <a:pPr marL="285750" indent="-285750">
              <a:buFont typeface="Arial" panose="020B0604020202020204" pitchFamily="34" charset="0"/>
              <a:buChar char="•"/>
            </a:pPr>
            <a:r>
              <a:rPr lang="en-US" dirty="0" smtClean="0"/>
              <a:t>They provide as much protection, noted by insurance modelers as mitigation benefit, as do </a:t>
            </a:r>
            <a:r>
              <a:rPr lang="en-US" dirty="0" err="1" smtClean="0"/>
              <a:t>accordian</a:t>
            </a:r>
            <a:r>
              <a:rPr lang="en-US" dirty="0" smtClean="0"/>
              <a:t>, roll-down or aluminum shutters.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NOTES:</a:t>
            </a:r>
          </a:p>
          <a:p>
            <a:pPr marL="742950" lvl="1" indent="-285750">
              <a:buFont typeface="Arial" panose="020B0604020202020204" pitchFamily="34" charset="0"/>
              <a:buChar char="•"/>
            </a:pPr>
            <a:r>
              <a:rPr lang="en-US" dirty="0" err="1" smtClean="0"/>
              <a:t>Equecat</a:t>
            </a:r>
            <a:r>
              <a:rPr lang="en-US" dirty="0" smtClean="0"/>
              <a:t> is primarily used by reinsurers – the folks who insure the insurers.  </a:t>
            </a:r>
            <a:endParaRPr lang="en-US" dirty="0"/>
          </a:p>
          <a:p>
            <a:pPr marL="742950" lvl="1" indent="-285750">
              <a:buFont typeface="Arial" panose="020B0604020202020204" pitchFamily="34" charset="0"/>
              <a:buChar char="•"/>
            </a:pPr>
            <a:r>
              <a:rPr lang="en-US" dirty="0" smtClean="0"/>
              <a:t>The FPM is the Florida Public Model.  Their model focusses on how many nails are in a roof.</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10</a:t>
            </a:fld>
            <a:endParaRPr lang="en-US"/>
          </a:p>
        </p:txBody>
      </p:sp>
    </p:spTree>
    <p:extLst>
      <p:ext uri="{BB962C8B-B14F-4D97-AF65-F5344CB8AC3E}">
        <p14:creationId xmlns:p14="http://schemas.microsoft.com/office/powerpoint/2010/main" val="1872701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shutters as good as impact windows?  Yes – BUT ONLY IF THEY ARE PUT UP.</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11</a:t>
            </a:fld>
            <a:endParaRPr lang="en-US"/>
          </a:p>
        </p:txBody>
      </p:sp>
    </p:spTree>
    <p:extLst>
      <p:ext uri="{BB962C8B-B14F-4D97-AF65-F5344CB8AC3E}">
        <p14:creationId xmlns:p14="http://schemas.microsoft.com/office/powerpoint/2010/main" val="3803012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we’d like to talk about economic hardship.</a:t>
            </a:r>
          </a:p>
          <a:p>
            <a:pPr marL="285750" indent="-285750">
              <a:buFont typeface="Arial" panose="020B0604020202020204" pitchFamily="34" charset="0"/>
              <a:buChar char="•"/>
            </a:pPr>
            <a:r>
              <a:rPr lang="en-US" dirty="0" smtClean="0"/>
              <a:t>Historic architecture review committees are charged with preventing undue economic hardship.</a:t>
            </a:r>
          </a:p>
          <a:p>
            <a:pPr marL="285750" indent="-285750">
              <a:buFont typeface="Arial" panose="020B0604020202020204" pitchFamily="34" charset="0"/>
              <a:buChar char="•"/>
            </a:pPr>
            <a:r>
              <a:rPr lang="en-US" dirty="0" smtClean="0"/>
              <a:t>Current HARC guidelines regarding window replacement cause economic hardship in several ways.</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12</a:t>
            </a:fld>
            <a:endParaRPr lang="en-US"/>
          </a:p>
        </p:txBody>
      </p:sp>
    </p:spTree>
    <p:extLst>
      <p:ext uri="{BB962C8B-B14F-4D97-AF65-F5344CB8AC3E}">
        <p14:creationId xmlns:p14="http://schemas.microsoft.com/office/powerpoint/2010/main" val="635210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approved wood-frame windows are 25% to 120% more expensive than synthetic-clad impact windows.  For a house with 20 </a:t>
            </a:r>
            <a:r>
              <a:rPr lang="en-US" dirty="0"/>
              <a:t>3’ x 5’ </a:t>
            </a:r>
            <a:r>
              <a:rPr lang="en-US" dirty="0" smtClean="0"/>
              <a:t>windows, using HARC approved windows would add at least $3,000 to the job.</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13</a:t>
            </a:fld>
            <a:endParaRPr lang="en-US"/>
          </a:p>
        </p:txBody>
      </p:sp>
    </p:spTree>
    <p:extLst>
      <p:ext uri="{BB962C8B-B14F-4D97-AF65-F5344CB8AC3E}">
        <p14:creationId xmlns:p14="http://schemas.microsoft.com/office/powerpoint/2010/main" val="112351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protect those 20 windows, the homeowner would need to spend another $5,000 for shutter installation.  They have now paid almost twice as much for new windows as someone who uses synthetic-clad impact windows.</a:t>
            </a:r>
          </a:p>
          <a:p>
            <a:endParaRPr lang="en-US" dirty="0"/>
          </a:p>
          <a:p>
            <a:endParaRPr lang="en-US" dirty="0" smtClean="0"/>
          </a:p>
          <a:p>
            <a:r>
              <a:rPr lang="en-US" dirty="0" smtClean="0"/>
              <a:t>($600 x 20 = $12,000) + ($250 x 20 = $5,000) = $17,000</a:t>
            </a:r>
          </a:p>
          <a:p>
            <a:endParaRPr lang="en-US" dirty="0" smtClean="0"/>
          </a:p>
          <a:p>
            <a:r>
              <a:rPr lang="en-US" dirty="0" smtClean="0"/>
              <a:t>$450 x 20 = $9,000</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14</a:t>
            </a:fld>
            <a:endParaRPr lang="en-US"/>
          </a:p>
        </p:txBody>
      </p:sp>
    </p:spTree>
    <p:extLst>
      <p:ext uri="{BB962C8B-B14F-4D97-AF65-F5344CB8AC3E}">
        <p14:creationId xmlns:p14="http://schemas.microsoft.com/office/powerpoint/2010/main" val="3353673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if the homeowner who has followed HARC guidelines uses historically accurate wood shutters – which receive NO insurance mitigation credits – will pay about $8,000 more per year for windstorm insurance alone.</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15</a:t>
            </a:fld>
            <a:endParaRPr lang="en-US"/>
          </a:p>
        </p:txBody>
      </p:sp>
    </p:spTree>
    <p:extLst>
      <p:ext uri="{BB962C8B-B14F-4D97-AF65-F5344CB8AC3E}">
        <p14:creationId xmlns:p14="http://schemas.microsoft.com/office/powerpoint/2010/main" val="1831315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not one-time costs.</a:t>
            </a:r>
          </a:p>
          <a:p>
            <a:pPr marL="285750" indent="-285750">
              <a:buFont typeface="Arial" panose="020B0604020202020204" pitchFamily="34" charset="0"/>
              <a:buChar char="•"/>
            </a:pPr>
            <a:r>
              <a:rPr lang="en-US" dirty="0" smtClean="0"/>
              <a:t>Today’s wood windows are simply not constructed of the same quality wood that yesterday’s windows were.</a:t>
            </a:r>
          </a:p>
          <a:p>
            <a:pPr marL="285750" indent="-285750">
              <a:buFont typeface="Arial" panose="020B0604020202020204" pitchFamily="34" charset="0"/>
              <a:buChar char="•"/>
            </a:pPr>
            <a:r>
              <a:rPr lang="en-US" dirty="0" smtClean="0"/>
              <a:t>Wood-frame windows require frequent maintenance, upkeep and replacement.  They do not fit the Secretary of the Interior’s Standards for rehabilitation because they are not</a:t>
            </a:r>
          </a:p>
          <a:p>
            <a:pPr marL="1200150" lvl="2" indent="-285750">
              <a:buFont typeface="Arial" panose="020B0604020202020204" pitchFamily="34" charset="0"/>
              <a:buChar char="•"/>
            </a:pPr>
            <a:r>
              <a:rPr lang="en-US" dirty="0" smtClean="0">
                <a:solidFill>
                  <a:prstClr val="black"/>
                </a:solidFill>
              </a:rPr>
              <a:t>Durable</a:t>
            </a:r>
            <a:endParaRPr lang="en-US" dirty="0">
              <a:solidFill>
                <a:prstClr val="black"/>
              </a:solidFill>
            </a:endParaRPr>
          </a:p>
          <a:p>
            <a:pPr marL="1200150" lvl="2" indent="-285750">
              <a:buFont typeface="Arial" panose="020B0604020202020204" pitchFamily="34" charset="0"/>
              <a:buChar char="•"/>
            </a:pPr>
            <a:r>
              <a:rPr lang="en-US" dirty="0">
                <a:solidFill>
                  <a:prstClr val="black"/>
                </a:solidFill>
              </a:rPr>
              <a:t>Repairable</a:t>
            </a:r>
          </a:p>
          <a:p>
            <a:pPr marL="1200150" lvl="2" indent="-285750">
              <a:buFont typeface="Arial" panose="020B0604020202020204" pitchFamily="34" charset="0"/>
              <a:buChar char="•"/>
            </a:pPr>
            <a:r>
              <a:rPr lang="en-US" dirty="0" err="1" smtClean="0">
                <a:solidFill>
                  <a:prstClr val="black"/>
                </a:solidFill>
              </a:rPr>
              <a:t>Recycleable</a:t>
            </a:r>
            <a:r>
              <a:rPr lang="en-US" dirty="0" smtClean="0">
                <a:solidFill>
                  <a:prstClr val="black"/>
                </a:solidFill>
              </a:rPr>
              <a:t>. </a:t>
            </a:r>
            <a:endParaRPr lang="en-US" dirty="0">
              <a:solidFill>
                <a:prstClr val="black"/>
              </a:solidFill>
            </a:endParaRPr>
          </a:p>
          <a:p>
            <a:pPr marL="742950" lvl="1" indent="-2857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D8762631-F132-432B-BF78-CC08519CA916}" type="slidenum">
              <a:rPr lang="en-US" smtClean="0"/>
              <a:pPr/>
              <a:t>16</a:t>
            </a:fld>
            <a:endParaRPr lang="en-US"/>
          </a:p>
        </p:txBody>
      </p:sp>
    </p:spTree>
    <p:extLst>
      <p:ext uri="{BB962C8B-B14F-4D97-AF65-F5344CB8AC3E}">
        <p14:creationId xmlns:p14="http://schemas.microsoft.com/office/powerpoint/2010/main" val="3749827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of a wood-frame window that was installed on White Street about 17 years ago.  It needs to be replaced again.</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17</a:t>
            </a:fld>
            <a:endParaRPr lang="en-US"/>
          </a:p>
        </p:txBody>
      </p:sp>
    </p:spTree>
    <p:extLst>
      <p:ext uri="{BB962C8B-B14F-4D97-AF65-F5344CB8AC3E}">
        <p14:creationId xmlns:p14="http://schemas.microsoft.com/office/powerpoint/2010/main" val="3873905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 example of a wood-frame window installed in a home on Duval Street less than a decade ago.  Lots of wood rot.</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18</a:t>
            </a:fld>
            <a:endParaRPr lang="en-US"/>
          </a:p>
        </p:txBody>
      </p:sp>
    </p:spTree>
    <p:extLst>
      <p:ext uri="{BB962C8B-B14F-4D97-AF65-F5344CB8AC3E}">
        <p14:creationId xmlns:p14="http://schemas.microsoft.com/office/powerpoint/2010/main" val="1309545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 bit about life safety.  Life safety codes require two means of egress from any bedroom.</a:t>
            </a:r>
          </a:p>
          <a:p>
            <a:pPr marL="285750" indent="-285750">
              <a:buFont typeface="Arial" panose="020B0604020202020204" pitchFamily="34" charset="0"/>
              <a:buChar char="•"/>
            </a:pPr>
            <a:r>
              <a:rPr lang="en-US" dirty="0" smtClean="0"/>
              <a:t>If all windows have been shuttered and the only remaining means of egress is blocked for some reason, occupants have no means of escape.</a:t>
            </a:r>
          </a:p>
          <a:p>
            <a:pPr marL="742950" lvl="1" indent="-285750">
              <a:buFont typeface="Arial" panose="020B0604020202020204" pitchFamily="34" charset="0"/>
              <a:buChar char="•"/>
            </a:pPr>
            <a:r>
              <a:rPr lang="en-US" dirty="0" smtClean="0"/>
              <a:t>This could be a life-threatening situation.</a:t>
            </a:r>
          </a:p>
          <a:p>
            <a:pPr marL="742950" lvl="1" indent="-285750">
              <a:buFont typeface="Arial" panose="020B0604020202020204" pitchFamily="34" charset="0"/>
              <a:buChar char="•"/>
            </a:pPr>
            <a:r>
              <a:rPr lang="en-US" dirty="0" smtClean="0"/>
              <a:t>Or it could be a major inconvenience.  When Annalise’s house was shuttered for Wilma, she could not get out after the storm because the flood waters had made her front door swell.  The fire department had to knock down her front door with an ax.</a:t>
            </a:r>
          </a:p>
          <a:p>
            <a:pPr marL="285750" indent="-285750">
              <a:buFont typeface="Arial" panose="020B0604020202020204" pitchFamily="34" charset="0"/>
              <a:buChar char="•"/>
            </a:pPr>
            <a:r>
              <a:rPr lang="en-US" dirty="0" smtClean="0"/>
              <a:t>Some homeowners leave shutters up throughout hurricane season.  How will they get out if their remaining door is blocked?</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19</a:t>
            </a:fld>
            <a:endParaRPr lang="en-US"/>
          </a:p>
        </p:txBody>
      </p:sp>
    </p:spTree>
    <p:extLst>
      <p:ext uri="{BB962C8B-B14F-4D97-AF65-F5344CB8AC3E}">
        <p14:creationId xmlns:p14="http://schemas.microsoft.com/office/powerpoint/2010/main" val="78654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hope you are all aware of who FIRM is.  We are a</a:t>
            </a:r>
          </a:p>
          <a:p>
            <a:pPr marL="285750" indent="-285750">
              <a:buFont typeface="Arial" panose="020B0604020202020204" pitchFamily="34" charset="0"/>
              <a:buChar char="•"/>
            </a:pPr>
            <a:r>
              <a:rPr lang="en-US" dirty="0" smtClean="0"/>
              <a:t>grassroots organization, </a:t>
            </a:r>
          </a:p>
          <a:p>
            <a:pPr marL="285750" indent="-285750">
              <a:buFont typeface="Arial" panose="020B0604020202020204" pitchFamily="34" charset="0"/>
              <a:buChar char="•"/>
            </a:pPr>
            <a:r>
              <a:rPr lang="en-US" dirty="0" smtClean="0"/>
              <a:t>entirely funded by donations, </a:t>
            </a:r>
          </a:p>
          <a:p>
            <a:pPr marL="285750" indent="-285750">
              <a:buFont typeface="Arial" panose="020B0604020202020204" pitchFamily="34" charset="0"/>
              <a:buChar char="•"/>
            </a:pPr>
            <a:r>
              <a:rPr lang="en-US" dirty="0" smtClean="0"/>
              <a:t>that has been fighting for fair windstorm insurance rates since  February of 2006.  </a:t>
            </a:r>
          </a:p>
          <a:p>
            <a:r>
              <a:rPr lang="en-US" dirty="0" smtClean="0"/>
              <a:t>We have had quite a bit of success in </a:t>
            </a:r>
          </a:p>
          <a:p>
            <a:pPr marL="285750" indent="-285750">
              <a:buFont typeface="Arial" panose="020B0604020202020204" pitchFamily="34" charset="0"/>
              <a:buChar char="•"/>
            </a:pPr>
            <a:r>
              <a:rPr lang="en-US" dirty="0" smtClean="0"/>
              <a:t>controlling the rate of escalating windstorm insurance premiums</a:t>
            </a:r>
          </a:p>
          <a:p>
            <a:pPr marL="285750" indent="-285750">
              <a:buFont typeface="Arial" panose="020B0604020202020204" pitchFamily="34" charset="0"/>
              <a:buChar char="•"/>
            </a:pPr>
            <a:r>
              <a:rPr lang="en-US" dirty="0" smtClean="0"/>
              <a:t>Improving models used to forecast risk</a:t>
            </a:r>
          </a:p>
          <a:p>
            <a:pPr marL="285750" indent="-285750">
              <a:buFont typeface="Arial" panose="020B0604020202020204" pitchFamily="34" charset="0"/>
              <a:buChar char="•"/>
            </a:pPr>
            <a:r>
              <a:rPr lang="en-US" dirty="0" smtClean="0"/>
              <a:t>and have saved the County millions of dollars.  </a:t>
            </a:r>
          </a:p>
          <a:p>
            <a:r>
              <a:rPr lang="en-US" dirty="0"/>
              <a:t>A</a:t>
            </a:r>
            <a:r>
              <a:rPr lang="en-US" dirty="0" smtClean="0"/>
              <a:t>s you may know, we are not </a:t>
            </a:r>
            <a:r>
              <a:rPr lang="en-US" dirty="0" err="1" smtClean="0"/>
              <a:t>focussing</a:t>
            </a:r>
            <a:r>
              <a:rPr lang="en-US" dirty="0" smtClean="0"/>
              <a:t> on flood insurance as well – a federal issue, maybe more vexing than working with Citizens.</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2</a:t>
            </a:fld>
            <a:endParaRPr lang="en-US"/>
          </a:p>
        </p:txBody>
      </p:sp>
    </p:spTree>
    <p:extLst>
      <p:ext uri="{BB962C8B-B14F-4D97-AF65-F5344CB8AC3E}">
        <p14:creationId xmlns:p14="http://schemas.microsoft.com/office/powerpoint/2010/main" val="3001024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20</a:t>
            </a:fld>
            <a:endParaRPr lang="en-US"/>
          </a:p>
        </p:txBody>
      </p:sp>
    </p:spTree>
    <p:extLst>
      <p:ext uri="{BB962C8B-B14F-4D97-AF65-F5344CB8AC3E}">
        <p14:creationId xmlns:p14="http://schemas.microsoft.com/office/powerpoint/2010/main" val="625990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seems to me that it is not only prudent, but is the primary function of government to preserve life safety.  This should trump all other considerations.</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21</a:t>
            </a:fld>
            <a:endParaRPr lang="en-US"/>
          </a:p>
        </p:txBody>
      </p:sp>
    </p:spTree>
    <p:extLst>
      <p:ext uri="{BB962C8B-B14F-4D97-AF65-F5344CB8AC3E}">
        <p14:creationId xmlns:p14="http://schemas.microsoft.com/office/powerpoint/2010/main" val="1045157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few more points to bring up concerning consistency.</a:t>
            </a:r>
          </a:p>
          <a:p>
            <a:pPr marL="285750" indent="-285750">
              <a:buFont typeface="Arial" panose="020B0604020202020204" pitchFamily="34" charset="0"/>
              <a:buChar char="•"/>
            </a:pPr>
            <a:r>
              <a:rPr lang="en-US" dirty="0" smtClean="0"/>
              <a:t>HARC already allows synthetic-clad impact windows both on non-contributing structures in the historic district, and on additions to contributing structures. And from the street, you often can’t tell the difference.</a:t>
            </a:r>
          </a:p>
          <a:p>
            <a:pPr marL="285750" indent="-285750">
              <a:buFont typeface="Arial" panose="020B0604020202020204" pitchFamily="34" charset="0"/>
              <a:buChar char="•"/>
            </a:pPr>
            <a:r>
              <a:rPr lang="en-US" dirty="0" smtClean="0"/>
              <a:t>Some homeowners leave corrugated aluminum shutters in place all summer long.  These completely obscure the historic appearance of our historic district.</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22</a:t>
            </a:fld>
            <a:endParaRPr lang="en-US"/>
          </a:p>
        </p:txBody>
      </p:sp>
    </p:spTree>
    <p:extLst>
      <p:ext uri="{BB962C8B-B14F-4D97-AF65-F5344CB8AC3E}">
        <p14:creationId xmlns:p14="http://schemas.microsoft.com/office/powerpoint/2010/main" val="2008711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HARC already allows the use of impact materials as long as the appearance of the historic structure is maintained.</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23</a:t>
            </a:fld>
            <a:endParaRPr lang="en-US"/>
          </a:p>
        </p:txBody>
      </p:sp>
    </p:spTree>
    <p:extLst>
      <p:ext uri="{BB962C8B-B14F-4D97-AF65-F5344CB8AC3E}">
        <p14:creationId xmlns:p14="http://schemas.microsoft.com/office/powerpoint/2010/main" val="951955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would FIRM recommend?  In general,</a:t>
            </a:r>
          </a:p>
          <a:p>
            <a:pPr marL="285750" indent="-285750">
              <a:buFont typeface="Arial" panose="020B0604020202020204" pitchFamily="34" charset="0"/>
              <a:buChar char="•"/>
            </a:pPr>
            <a:r>
              <a:rPr lang="en-US" dirty="0" smtClean="0"/>
              <a:t>Allowing windows that replicate the appearance, design, etc. of historic windows to be installed on contributing structures.</a:t>
            </a:r>
          </a:p>
          <a:p>
            <a:pPr marL="285750" indent="-285750">
              <a:buFont typeface="Arial" panose="020B0604020202020204" pitchFamily="34" charset="0"/>
              <a:buChar char="•"/>
            </a:pPr>
            <a:r>
              <a:rPr lang="en-US" dirty="0" smtClean="0"/>
              <a:t>Providing homeowners with a sample list of acceptable products and vendors.</a:t>
            </a:r>
          </a:p>
          <a:p>
            <a:pPr marL="285750" indent="-285750">
              <a:buFont typeface="Arial" panose="020B0604020202020204" pitchFamily="34" charset="0"/>
              <a:buChar char="•"/>
            </a:pPr>
            <a:r>
              <a:rPr lang="en-US" dirty="0" smtClean="0"/>
              <a:t>This does not mean that homeowners MUST use impact windows, just that they have a CHOICE of using original materials, or more energy-efficient and impact-resistant ones.</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24</a:t>
            </a:fld>
            <a:endParaRPr lang="en-US"/>
          </a:p>
        </p:txBody>
      </p:sp>
    </p:spTree>
    <p:extLst>
      <p:ext uri="{BB962C8B-B14F-4D97-AF65-F5344CB8AC3E}">
        <p14:creationId xmlns:p14="http://schemas.microsoft.com/office/powerpoint/2010/main" val="765048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is the current language in the HARC guidelines.</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25</a:t>
            </a:fld>
            <a:endParaRPr lang="en-US"/>
          </a:p>
        </p:txBody>
      </p:sp>
    </p:spTree>
    <p:extLst>
      <p:ext uri="{BB962C8B-B14F-4D97-AF65-F5344CB8AC3E}">
        <p14:creationId xmlns:p14="http://schemas.microsoft.com/office/powerpoint/2010/main" val="2314725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we would suggest amending that language.  Simply strike the word “material” and confirm that “similar” </a:t>
            </a:r>
            <a:r>
              <a:rPr lang="en-US" dirty="0" err="1" smtClean="0"/>
              <a:t>muntins</a:t>
            </a:r>
            <a:r>
              <a:rPr lang="en-US" dirty="0" smtClean="0"/>
              <a:t> and sashes must meet Florida Building Code standards.</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26</a:t>
            </a:fld>
            <a:endParaRPr lang="en-US"/>
          </a:p>
        </p:txBody>
      </p:sp>
    </p:spTree>
    <p:extLst>
      <p:ext uri="{BB962C8B-B14F-4D97-AF65-F5344CB8AC3E}">
        <p14:creationId xmlns:p14="http://schemas.microsoft.com/office/powerpoint/2010/main" val="3007485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is an example of windows crafted of metal that resemble wood-frame windows.</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27</a:t>
            </a:fld>
            <a:endParaRPr lang="en-US"/>
          </a:p>
        </p:txBody>
      </p:sp>
    </p:spTree>
    <p:extLst>
      <p:ext uri="{BB962C8B-B14F-4D97-AF65-F5344CB8AC3E}">
        <p14:creationId xmlns:p14="http://schemas.microsoft.com/office/powerpoint/2010/main" val="758608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also suggest that HARC guidelines be consistent with City guidelines in terms of the definition of “economic hardship.”  That’s why we suggest adding this language.</a:t>
            </a:r>
          </a:p>
          <a:p>
            <a:endParaRPr lang="en-US" dirty="0"/>
          </a:p>
          <a:p>
            <a:r>
              <a:rPr lang="en-US" dirty="0" smtClean="0"/>
              <a:t>NOTE:  Current median HH income is $63,000, so that would mean a home over $409,500 would qualify as one where “economic hardship” would be relevant.</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28</a:t>
            </a:fld>
            <a:endParaRPr lang="en-US"/>
          </a:p>
        </p:txBody>
      </p:sp>
    </p:spTree>
    <p:extLst>
      <p:ext uri="{BB962C8B-B14F-4D97-AF65-F5344CB8AC3E}">
        <p14:creationId xmlns:p14="http://schemas.microsoft.com/office/powerpoint/2010/main" val="2882984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it’s informative to look at other historic districts and their regulations, we should note that Key West is unique.</a:t>
            </a:r>
          </a:p>
          <a:p>
            <a:pPr marL="285750" indent="-285750">
              <a:buFont typeface="Arial" panose="020B0604020202020204" pitchFamily="34" charset="0"/>
              <a:buChar char="•"/>
            </a:pPr>
            <a:r>
              <a:rPr lang="en-US" dirty="0" smtClean="0"/>
              <a:t>Unique weather patterns</a:t>
            </a:r>
          </a:p>
          <a:p>
            <a:pPr marL="285750" indent="-285750">
              <a:buFont typeface="Arial" panose="020B0604020202020204" pitchFamily="34" charset="0"/>
              <a:buChar char="•"/>
            </a:pPr>
            <a:r>
              <a:rPr lang="en-US" dirty="0" smtClean="0"/>
              <a:t>Significant economic challenges:</a:t>
            </a:r>
          </a:p>
          <a:p>
            <a:pPr marL="742950" lvl="1" indent="-285750">
              <a:buFont typeface="Arial" panose="020B0604020202020204" pitchFamily="34" charset="0"/>
              <a:buChar char="•"/>
            </a:pPr>
            <a:r>
              <a:rPr lang="en-US" dirty="0" smtClean="0"/>
              <a:t>High cost of living</a:t>
            </a:r>
          </a:p>
          <a:p>
            <a:pPr marL="742950" lvl="1" indent="-285750">
              <a:buFont typeface="Arial" panose="020B0604020202020204" pitchFamily="34" charset="0"/>
              <a:buChar char="•"/>
            </a:pPr>
            <a:r>
              <a:rPr lang="en-US" dirty="0" smtClean="0"/>
              <a:t>Exorbitant property insurance costs</a:t>
            </a:r>
          </a:p>
          <a:p>
            <a:pPr marL="285750" indent="-285750">
              <a:buFont typeface="Arial" panose="020B0604020202020204" pitchFamily="34" charset="0"/>
              <a:buChar char="•"/>
            </a:pPr>
            <a:r>
              <a:rPr lang="en-US" dirty="0" smtClean="0"/>
              <a:t>We have adapted to changes in the past</a:t>
            </a:r>
          </a:p>
          <a:p>
            <a:pPr marL="742950" lvl="1" indent="-285750">
              <a:buFont typeface="Arial" panose="020B0604020202020204" pitchFamily="34" charset="0"/>
              <a:buChar char="•"/>
            </a:pPr>
            <a:r>
              <a:rPr lang="en-US" dirty="0" smtClean="0"/>
              <a:t>Changing economic underpinnings</a:t>
            </a:r>
          </a:p>
          <a:p>
            <a:pPr marL="742950" lvl="1" indent="-285750">
              <a:buFont typeface="Arial" panose="020B0604020202020204" pitchFamily="34" charset="0"/>
              <a:buChar char="•"/>
            </a:pPr>
            <a:r>
              <a:rPr lang="en-US" dirty="0" smtClean="0"/>
              <a:t>Changing architectural conventions</a:t>
            </a:r>
          </a:p>
          <a:p>
            <a:pPr marL="1200150" lvl="2" indent="-285750">
              <a:buFont typeface="Arial" panose="020B0604020202020204" pitchFamily="34" charset="0"/>
              <a:buChar char="•"/>
            </a:pPr>
            <a:r>
              <a:rPr lang="en-US" dirty="0" smtClean="0"/>
              <a:t>Tin roofs are not original</a:t>
            </a:r>
          </a:p>
          <a:p>
            <a:pPr marL="1200150" lvl="2" indent="-285750">
              <a:buFont typeface="Arial" panose="020B0604020202020204" pitchFamily="34" charset="0"/>
              <a:buChar char="•"/>
            </a:pPr>
            <a:r>
              <a:rPr lang="en-US" dirty="0" smtClean="0"/>
              <a:t>How will we classify jalousie windows in 50 years?</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29</a:t>
            </a:fld>
            <a:endParaRPr lang="en-US"/>
          </a:p>
        </p:txBody>
      </p:sp>
    </p:spTree>
    <p:extLst>
      <p:ext uri="{BB962C8B-B14F-4D97-AF65-F5344CB8AC3E}">
        <p14:creationId xmlns:p14="http://schemas.microsoft.com/office/powerpoint/2010/main" val="125198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HARC is the</a:t>
            </a:r>
          </a:p>
          <a:p>
            <a:pPr marL="285750" indent="-285750">
              <a:buFont typeface="Arial" panose="020B0604020202020204" pitchFamily="34" charset="0"/>
              <a:buChar char="•"/>
            </a:pPr>
            <a:r>
              <a:rPr lang="en-US" dirty="0" smtClean="0"/>
              <a:t>Seven-member appointed board</a:t>
            </a:r>
          </a:p>
          <a:p>
            <a:pPr marL="285750" indent="-285750">
              <a:buFont typeface="Arial" panose="020B0604020202020204" pitchFamily="34" charset="0"/>
              <a:buChar char="•"/>
            </a:pPr>
            <a:r>
              <a:rPr lang="en-US" dirty="0" smtClean="0"/>
              <a:t>Charged with preservation and conservation of</a:t>
            </a:r>
          </a:p>
          <a:p>
            <a:pPr marL="742950" lvl="1" indent="-285750">
              <a:buFont typeface="Arial" panose="020B0604020202020204" pitchFamily="34" charset="0"/>
              <a:buChar char="•"/>
            </a:pPr>
            <a:r>
              <a:rPr lang="en-US" dirty="0" smtClean="0"/>
              <a:t>Character</a:t>
            </a:r>
          </a:p>
          <a:p>
            <a:pPr marL="742950" lvl="1" indent="-285750">
              <a:buFont typeface="Arial" panose="020B0604020202020204" pitchFamily="34" charset="0"/>
              <a:buChar char="•"/>
            </a:pPr>
            <a:r>
              <a:rPr lang="en-US" dirty="0" smtClean="0"/>
              <a:t>Integrity and</a:t>
            </a:r>
          </a:p>
          <a:p>
            <a:pPr marL="742950" lvl="1" indent="-285750">
              <a:buFont typeface="Arial" panose="020B0604020202020204" pitchFamily="34" charset="0"/>
              <a:buChar char="•"/>
            </a:pPr>
            <a:r>
              <a:rPr lang="en-US" dirty="0" smtClean="0"/>
              <a:t>Appearance of</a:t>
            </a:r>
          </a:p>
          <a:p>
            <a:pPr marL="1200150" lvl="2" indent="-285750">
              <a:buFont typeface="Arial" panose="020B0604020202020204" pitchFamily="34" charset="0"/>
              <a:buChar char="•"/>
            </a:pPr>
            <a:r>
              <a:rPr lang="en-US" dirty="0" smtClean="0"/>
              <a:t>Building on the National Register of Historic Places</a:t>
            </a:r>
          </a:p>
          <a:p>
            <a:pPr marL="1200150" lvl="2" indent="-285750">
              <a:buFont typeface="Arial" panose="020B0604020202020204" pitchFamily="34" charset="0"/>
              <a:buChar char="•"/>
            </a:pPr>
            <a:r>
              <a:rPr lang="en-US" dirty="0" smtClean="0"/>
              <a:t>Buildings listed as contributing in the Historic Structure Survey of Key West</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3</a:t>
            </a:fld>
            <a:endParaRPr lang="en-US"/>
          </a:p>
        </p:txBody>
      </p:sp>
    </p:spTree>
    <p:extLst>
      <p:ext uri="{BB962C8B-B14F-4D97-AF65-F5344CB8AC3E}">
        <p14:creationId xmlns:p14="http://schemas.microsoft.com/office/powerpoint/2010/main" val="2813914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FIRM does not believe there is a down-side here.</a:t>
            </a:r>
          </a:p>
          <a:p>
            <a:pPr marL="285750" indent="-285750">
              <a:buFont typeface="Arial" panose="020B0604020202020204" pitchFamily="34" charset="0"/>
              <a:buChar char="•"/>
            </a:pPr>
            <a:r>
              <a:rPr lang="en-US" dirty="0" smtClean="0"/>
              <a:t>This is not eliminating wood-frame windows, it is simply giving homeowners a choice.</a:t>
            </a:r>
          </a:p>
          <a:p>
            <a:pPr marL="285750" indent="-285750">
              <a:buFont typeface="Arial" panose="020B0604020202020204" pitchFamily="34" charset="0"/>
              <a:buChar char="•"/>
            </a:pPr>
            <a:r>
              <a:rPr lang="en-US" dirty="0" smtClean="0"/>
              <a:t>Impact windows can be designed today to maintain the appearance, design, size and proportion of historic wood-frame windows.</a:t>
            </a:r>
          </a:p>
          <a:p>
            <a:pPr marL="285750" indent="-285750">
              <a:buFont typeface="Arial" panose="020B0604020202020204" pitchFamily="34" charset="0"/>
              <a:buChar char="•"/>
            </a:pPr>
            <a:r>
              <a:rPr lang="en-US" dirty="0" smtClean="0"/>
              <a:t>Impact windows do a better job of preserving our historic homes than non-impact ones do.</a:t>
            </a:r>
          </a:p>
          <a:p>
            <a:pPr marL="285750" indent="-285750">
              <a:buFont typeface="Arial" panose="020B0604020202020204" pitchFamily="34" charset="0"/>
              <a:buChar char="•"/>
            </a:pPr>
            <a:r>
              <a:rPr lang="en-US" dirty="0" smtClean="0"/>
              <a:t>If homeowners cannot afford to purchase and maintain an historic home, we will lose our historic district.</a:t>
            </a:r>
          </a:p>
          <a:p>
            <a:pPr marL="285750" indent="-285750">
              <a:buFont typeface="Arial" panose="020B0604020202020204" pitchFamily="34" charset="0"/>
              <a:buChar char="•"/>
            </a:pPr>
            <a:endParaRPr lang="en-US" dirty="0"/>
          </a:p>
          <a:p>
            <a:r>
              <a:rPr lang="en-US" dirty="0" smtClean="0"/>
              <a:t>We are talking about</a:t>
            </a:r>
          </a:p>
          <a:p>
            <a:pPr marL="285750" indent="-285750">
              <a:buFont typeface="Arial" panose="020B0604020202020204" pitchFamily="34" charset="0"/>
              <a:buChar char="•"/>
            </a:pPr>
            <a:r>
              <a:rPr lang="en-US" dirty="0" smtClean="0"/>
              <a:t>harmonizing </a:t>
            </a:r>
            <a:r>
              <a:rPr lang="en-US" dirty="0"/>
              <a:t>"historic preservation" with "home hardening</a:t>
            </a:r>
            <a:r>
              <a:rPr lang="en-US" dirty="0" smtClean="0"/>
              <a:t>"</a:t>
            </a:r>
            <a:endParaRPr lang="en-US" dirty="0"/>
          </a:p>
          <a:p>
            <a:pPr marL="285750" indent="-285750">
              <a:buFont typeface="Arial" panose="020B0604020202020204" pitchFamily="34" charset="0"/>
              <a:buChar char="•"/>
            </a:pPr>
            <a:r>
              <a:rPr lang="en-US" dirty="0" smtClean="0"/>
              <a:t>the</a:t>
            </a:r>
            <a:r>
              <a:rPr lang="en-US" dirty="0"/>
              <a:t> </a:t>
            </a:r>
            <a:r>
              <a:rPr lang="en-US" u="sng" dirty="0"/>
              <a:t>voluntary</a:t>
            </a:r>
            <a:r>
              <a:rPr lang="en-US" dirty="0"/>
              <a:t> use of storm grade </a:t>
            </a:r>
            <a:r>
              <a:rPr lang="en-US" u="sng" dirty="0"/>
              <a:t>replication</a:t>
            </a:r>
            <a:r>
              <a:rPr lang="en-US" dirty="0"/>
              <a:t> </a:t>
            </a:r>
            <a:r>
              <a:rPr lang="en-US" dirty="0" smtClean="0"/>
              <a:t>materials</a:t>
            </a:r>
          </a:p>
          <a:p>
            <a:pPr marL="285750" indent="-285750">
              <a:buFont typeface="Arial" panose="020B0604020202020204" pitchFamily="34" charset="0"/>
              <a:buChar char="•"/>
            </a:pPr>
            <a:r>
              <a:rPr lang="en-US" dirty="0" smtClean="0"/>
              <a:t>HARC </a:t>
            </a:r>
            <a:r>
              <a:rPr lang="en-US" dirty="0"/>
              <a:t>retains authority to regulate reproduction materials standards to historical look and character</a:t>
            </a:r>
            <a:r>
              <a:rPr lang="en-US" dirty="0" smtClean="0"/>
              <a:t>.</a:t>
            </a:r>
            <a:endParaRPr lang="en-US" dirty="0"/>
          </a:p>
          <a:p>
            <a:pPr marL="285750" indent="-285750">
              <a:buFont typeface="Arial" panose="020B0604020202020204" pitchFamily="34" charset="0"/>
              <a:buChar char="•"/>
            </a:pPr>
            <a:r>
              <a:rPr lang="en-US" dirty="0" smtClean="0"/>
              <a:t>We are talking about safeguarding </a:t>
            </a:r>
            <a:r>
              <a:rPr lang="en-US" dirty="0"/>
              <a:t>our homes from storms and punitive insurance rates while preserving historic </a:t>
            </a:r>
            <a:r>
              <a:rPr lang="en-US" dirty="0" smtClean="0"/>
              <a:t>character</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30</a:t>
            </a:fld>
            <a:endParaRPr lang="en-US"/>
          </a:p>
        </p:txBody>
      </p:sp>
    </p:spTree>
    <p:extLst>
      <p:ext uri="{BB962C8B-B14F-4D97-AF65-F5344CB8AC3E}">
        <p14:creationId xmlns:p14="http://schemas.microsoft.com/office/powerpoint/2010/main" val="2482278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762631-F132-432B-BF78-CC08519CA916}" type="slidenum">
              <a:rPr lang="en-US" smtClean="0"/>
              <a:pPr/>
              <a:t>31</a:t>
            </a:fld>
            <a:endParaRPr lang="en-US"/>
          </a:p>
        </p:txBody>
      </p:sp>
    </p:spTree>
    <p:extLst>
      <p:ext uri="{BB962C8B-B14F-4D97-AF65-F5344CB8AC3E}">
        <p14:creationId xmlns:p14="http://schemas.microsoft.com/office/powerpoint/2010/main" val="2990116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400" dirty="0" smtClean="0"/>
              <a:t>Thank you, and now we’ll open up for questions.</a:t>
            </a:r>
            <a:endParaRPr lang="en-US" sz="1400"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32</a:t>
            </a:fld>
            <a:endParaRPr lang="en-US"/>
          </a:p>
        </p:txBody>
      </p:sp>
    </p:spTree>
    <p:extLst>
      <p:ext uri="{BB962C8B-B14F-4D97-AF65-F5344CB8AC3E}">
        <p14:creationId xmlns:p14="http://schemas.microsoft.com/office/powerpoint/2010/main" val="250330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common ground.</a:t>
            </a:r>
          </a:p>
          <a:p>
            <a:r>
              <a:rPr lang="en-US" dirty="0" smtClean="0"/>
              <a:t>Both of our organizations are interested in preserving our properties, and our the character of our community.</a:t>
            </a:r>
          </a:p>
          <a:p>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4</a:t>
            </a:fld>
            <a:endParaRPr lang="en-US"/>
          </a:p>
        </p:txBody>
      </p:sp>
    </p:spTree>
    <p:extLst>
      <p:ext uri="{BB962C8B-B14F-4D97-AF65-F5344CB8AC3E}">
        <p14:creationId xmlns:p14="http://schemas.microsoft.com/office/powerpoint/2010/main" val="3859224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 by talking about energy.</a:t>
            </a:r>
          </a:p>
          <a:p>
            <a:pPr marL="285750" indent="-285750">
              <a:buFont typeface="Arial" panose="020B0604020202020204" pitchFamily="34" charset="0"/>
              <a:buChar char="•"/>
            </a:pPr>
            <a:r>
              <a:rPr lang="en-US" dirty="0" smtClean="0"/>
              <a:t>State regulations require that homeowners be allowed to utilize energy-efficient components in their homes.</a:t>
            </a:r>
          </a:p>
          <a:p>
            <a:pPr marL="742950" lvl="1" indent="-285750">
              <a:buFont typeface="Arial" panose="020B0604020202020204" pitchFamily="34" charset="0"/>
              <a:buChar char="•"/>
            </a:pPr>
            <a:r>
              <a:rPr lang="en-US" dirty="0" smtClean="0"/>
              <a:t>In fact, the Florida Energy Efficiency and Conservation Act outright </a:t>
            </a:r>
            <a:r>
              <a:rPr lang="en-US" u="sng" dirty="0"/>
              <a:t>pre-empts</a:t>
            </a:r>
            <a:r>
              <a:rPr lang="en-US" dirty="0"/>
              <a:t> any local ordinance that frustrates that purpose</a:t>
            </a:r>
            <a:r>
              <a:rPr lang="en-US" dirty="0" smtClean="0"/>
              <a:t>...(</a:t>
            </a:r>
            <a:r>
              <a:rPr lang="en-US" u="sng" dirty="0" smtClean="0"/>
              <a:t>Cushman </a:t>
            </a:r>
            <a:r>
              <a:rPr lang="en-US" u="sng" dirty="0"/>
              <a:t>v. City of Key West</a:t>
            </a:r>
            <a:r>
              <a:rPr lang="en-US" dirty="0"/>
              <a:t>...white roof case, Judge </a:t>
            </a:r>
            <a:r>
              <a:rPr lang="en-US" dirty="0" smtClean="0"/>
              <a:t>Audlin)</a:t>
            </a:r>
          </a:p>
          <a:p>
            <a:pPr marL="285750" indent="-285750">
              <a:buFont typeface="Arial" panose="020B0604020202020204" pitchFamily="34" charset="0"/>
              <a:buChar char="•"/>
            </a:pPr>
            <a:r>
              <a:rPr lang="en-US" dirty="0" smtClean="0"/>
              <a:t>Both the City and the County encourage the use of energy-efficient materials</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5</a:t>
            </a:fld>
            <a:endParaRPr lang="en-US"/>
          </a:p>
        </p:txBody>
      </p:sp>
    </p:spTree>
    <p:extLst>
      <p:ext uri="{BB962C8B-B14F-4D97-AF65-F5344CB8AC3E}">
        <p14:creationId xmlns:p14="http://schemas.microsoft.com/office/powerpoint/2010/main" val="124509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Secretary of the Interior’s Standards for Rehabilitation state that</a:t>
            </a:r>
          </a:p>
          <a:p>
            <a:pPr marL="285750" indent="-285750">
              <a:buFont typeface="Arial" panose="020B0604020202020204" pitchFamily="34" charset="0"/>
              <a:buChar char="•"/>
            </a:pPr>
            <a:r>
              <a:rPr lang="en-US" dirty="0" smtClean="0"/>
              <a:t>When existing windows cannot be repaired, they should be replaced by windows that</a:t>
            </a:r>
          </a:p>
          <a:p>
            <a:pPr marL="742950" lvl="1" indent="-285750">
              <a:buFont typeface="Arial" panose="020B0604020202020204" pitchFamily="34" charset="0"/>
              <a:buChar char="•"/>
            </a:pPr>
            <a:r>
              <a:rPr lang="en-US" dirty="0" smtClean="0"/>
              <a:t>Essentially mimic the aesthetics of the historic windows, but are</a:t>
            </a:r>
          </a:p>
          <a:p>
            <a:pPr marL="1200150" lvl="2" indent="-285750">
              <a:buFont typeface="Arial" panose="020B0604020202020204" pitchFamily="34" charset="0"/>
              <a:buChar char="•"/>
            </a:pPr>
            <a:r>
              <a:rPr lang="en-US" dirty="0" smtClean="0"/>
              <a:t>Durable</a:t>
            </a:r>
          </a:p>
          <a:p>
            <a:pPr marL="1200150" lvl="2" indent="-285750">
              <a:buFont typeface="Arial" panose="020B0604020202020204" pitchFamily="34" charset="0"/>
              <a:buChar char="•"/>
            </a:pPr>
            <a:r>
              <a:rPr lang="en-US" dirty="0" smtClean="0"/>
              <a:t>Repairable</a:t>
            </a:r>
          </a:p>
          <a:p>
            <a:pPr marL="1200150" lvl="2" indent="-285750">
              <a:buFont typeface="Arial" panose="020B0604020202020204" pitchFamily="34" charset="0"/>
              <a:buChar char="•"/>
            </a:pPr>
            <a:r>
              <a:rPr lang="en-US" dirty="0" err="1" smtClean="0"/>
              <a:t>Recycleable</a:t>
            </a:r>
            <a:r>
              <a:rPr lang="en-US" dirty="0" smtClean="0"/>
              <a:t> </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6</a:t>
            </a:fld>
            <a:endParaRPr lang="en-US"/>
          </a:p>
        </p:txBody>
      </p:sp>
    </p:spTree>
    <p:extLst>
      <p:ext uri="{BB962C8B-B14F-4D97-AF65-F5344CB8AC3E}">
        <p14:creationId xmlns:p14="http://schemas.microsoft.com/office/powerpoint/2010/main" val="4211509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plenty of options today for  non-wood, impact-resistant windows that can replicate the</a:t>
            </a:r>
          </a:p>
          <a:p>
            <a:pPr marL="285750" indent="-285750">
              <a:buFont typeface="Arial" panose="020B0604020202020204" pitchFamily="34" charset="0"/>
              <a:buChar char="•"/>
            </a:pPr>
            <a:r>
              <a:rPr lang="en-US" dirty="0" smtClean="0"/>
              <a:t>Appearance </a:t>
            </a:r>
          </a:p>
          <a:p>
            <a:pPr marL="285750" indent="-285750">
              <a:buFont typeface="Arial" panose="020B0604020202020204" pitchFamily="34" charset="0"/>
              <a:buChar char="•"/>
            </a:pPr>
            <a:r>
              <a:rPr lang="en-US" dirty="0" smtClean="0"/>
              <a:t>Size</a:t>
            </a:r>
          </a:p>
          <a:p>
            <a:pPr marL="285750" indent="-285750">
              <a:buFont typeface="Arial" panose="020B0604020202020204" pitchFamily="34" charset="0"/>
              <a:buChar char="•"/>
            </a:pPr>
            <a:r>
              <a:rPr lang="en-US" dirty="0" smtClean="0"/>
              <a:t>Design</a:t>
            </a:r>
          </a:p>
          <a:p>
            <a:pPr marL="285750" indent="-285750">
              <a:buFont typeface="Arial" panose="020B0604020202020204" pitchFamily="34" charset="0"/>
              <a:buChar char="•"/>
            </a:pPr>
            <a:r>
              <a:rPr lang="en-US" dirty="0" smtClean="0"/>
              <a:t>Proportion of the original historic window</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7</a:t>
            </a:fld>
            <a:endParaRPr lang="en-US"/>
          </a:p>
        </p:txBody>
      </p:sp>
    </p:spTree>
    <p:extLst>
      <p:ext uri="{BB962C8B-B14F-4D97-AF65-F5344CB8AC3E}">
        <p14:creationId xmlns:p14="http://schemas.microsoft.com/office/powerpoint/2010/main" val="3757801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possible to harmonize HARC regulations regarding energy-efficiency and home-hardening with historic preservation.</a:t>
            </a:r>
          </a:p>
          <a:p>
            <a:endParaRPr lang="en-US" dirty="0" smtClean="0"/>
          </a:p>
          <a:p>
            <a:r>
              <a:rPr lang="en-US" dirty="0" smtClean="0"/>
              <a:t>Other historic jurisdictions have done that.</a:t>
            </a:r>
          </a:p>
          <a:p>
            <a:endParaRPr lang="en-US" dirty="0"/>
          </a:p>
          <a:p>
            <a:r>
              <a:rPr lang="en-US" dirty="0" smtClean="0"/>
              <a:t>I would like to note, however, that neither Boston, nor Washington, nor St. Petersburg are quite like Key West.  They do not share our same meteorological history nor our economic profile.  </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8</a:t>
            </a:fld>
            <a:endParaRPr lang="en-US"/>
          </a:p>
        </p:txBody>
      </p:sp>
    </p:spTree>
    <p:extLst>
      <p:ext uri="{BB962C8B-B14F-4D97-AF65-F5344CB8AC3E}">
        <p14:creationId xmlns:p14="http://schemas.microsoft.com/office/powerpoint/2010/main" val="2245820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Fundamentally, we believe that impact windows crafted to meet the appearance, size, design and profile of historic windows do a better job of preserving our historic homes.</a:t>
            </a:r>
          </a:p>
          <a:p>
            <a:pPr marL="285750" indent="-285750">
              <a:buFont typeface="Arial" panose="020B0604020202020204" pitchFamily="34" charset="0"/>
              <a:buChar char="•"/>
            </a:pPr>
            <a:r>
              <a:rPr lang="en-US" dirty="0" smtClean="0"/>
              <a:t>Impact windows are always deployed.  </a:t>
            </a:r>
            <a:endParaRPr lang="en-US" dirty="0"/>
          </a:p>
          <a:p>
            <a:pPr marL="285750" indent="-285750">
              <a:buFont typeface="Arial" panose="020B0604020202020204" pitchFamily="34" charset="0"/>
              <a:buChar char="•"/>
            </a:pPr>
            <a:r>
              <a:rPr lang="en-US" dirty="0" smtClean="0"/>
              <a:t>They prevent an opening from being breached, from allowing uplift that can blow off a rooftop. </a:t>
            </a:r>
            <a:endParaRPr lang="en-US" dirty="0"/>
          </a:p>
        </p:txBody>
      </p:sp>
      <p:sp>
        <p:nvSpPr>
          <p:cNvPr id="4" name="Slide Number Placeholder 3"/>
          <p:cNvSpPr>
            <a:spLocks noGrp="1"/>
          </p:cNvSpPr>
          <p:nvPr>
            <p:ph type="sldNum" sz="quarter" idx="10"/>
          </p:nvPr>
        </p:nvSpPr>
        <p:spPr/>
        <p:txBody>
          <a:bodyPr/>
          <a:lstStyle/>
          <a:p>
            <a:fld id="{D8762631-F132-432B-BF78-CC08519CA916}" type="slidenum">
              <a:rPr lang="en-US" smtClean="0"/>
              <a:pPr/>
              <a:t>9</a:t>
            </a:fld>
            <a:endParaRPr lang="en-US"/>
          </a:p>
        </p:txBody>
      </p:sp>
    </p:spTree>
    <p:extLst>
      <p:ext uri="{BB962C8B-B14F-4D97-AF65-F5344CB8AC3E}">
        <p14:creationId xmlns:p14="http://schemas.microsoft.com/office/powerpoint/2010/main" val="2818528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934200"/>
          </a:xfrm>
          <a:prstGeom prst="rect">
            <a:avLst/>
          </a:prstGeom>
        </p:spPr>
      </p:pic>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1905000"/>
            <a:ext cx="24384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3137689"/>
            <a:ext cx="9144000" cy="3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3048000" y="3276600"/>
            <a:ext cx="5791200" cy="1371600"/>
          </a:xfrm>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 name="Title 1"/>
          <p:cNvSpPr>
            <a:spLocks noGrp="1"/>
          </p:cNvSpPr>
          <p:nvPr>
            <p:ph type="ctrTitle"/>
          </p:nvPr>
        </p:nvSpPr>
        <p:spPr>
          <a:xfrm>
            <a:off x="3048000" y="685801"/>
            <a:ext cx="5867400" cy="2438400"/>
          </a:xfrm>
        </p:spPr>
        <p:txBody>
          <a:bodyPr anchor="b"/>
          <a:lstStyle>
            <a:lvl1pPr>
              <a:defRPr sz="5400">
                <a:solidFill>
                  <a:srgbClr val="FFC000"/>
                </a:solidFill>
              </a:defRPr>
            </a:lvl1pPr>
          </a:lstStyle>
          <a:p>
            <a:r>
              <a:rPr lang="en-US" smtClean="0"/>
              <a:t>Click to edit Master title style</a:t>
            </a:r>
            <a:endParaRPr lang="en-US" dirty="0"/>
          </a:p>
        </p:txBody>
      </p:sp>
      <p:sp>
        <p:nvSpPr>
          <p:cNvPr id="10" name="TextBox 9"/>
          <p:cNvSpPr txBox="1"/>
          <p:nvPr userDrawn="1"/>
        </p:nvSpPr>
        <p:spPr>
          <a:xfrm>
            <a:off x="609600" y="5540514"/>
            <a:ext cx="7924800" cy="707886"/>
          </a:xfrm>
          <a:prstGeom prst="rect">
            <a:avLst/>
          </a:prstGeom>
          <a:noFill/>
        </p:spPr>
        <p:txBody>
          <a:bodyPr wrap="square" rtlCol="0">
            <a:spAutoFit/>
          </a:bodyPr>
          <a:lstStyle/>
          <a:p>
            <a:r>
              <a:rPr lang="en-US" sz="2000" b="1" dirty="0" smtClean="0">
                <a:solidFill>
                  <a:srgbClr val="FFC000"/>
                </a:solidFill>
                <a:latin typeface="Trebuchet MS" pitchFamily="34" charset="0"/>
              </a:rPr>
              <a:t>Fair Insurance Rates in Monroe</a:t>
            </a:r>
          </a:p>
          <a:p>
            <a:fld id="{0D367BEF-6D00-4AF4-B103-85928111DCC6}" type="datetime4">
              <a:rPr lang="en-US" sz="2000" b="1" smtClean="0">
                <a:solidFill>
                  <a:srgbClr val="FFC000"/>
                </a:solidFill>
                <a:latin typeface="Trebuchet MS" pitchFamily="34" charset="0"/>
              </a:rPr>
              <a:pPr/>
              <a:t>December 4, 2013</a:t>
            </a:fld>
            <a:endParaRPr lang="en-US" sz="2000" b="1" dirty="0" smtClean="0">
              <a:solidFill>
                <a:srgbClr val="FFC000"/>
              </a:solidFill>
              <a:latin typeface="Trebuchet MS" pitchFamily="34" charset="0"/>
            </a:endParaRPr>
          </a:p>
        </p:txBody>
      </p:sp>
    </p:spTree>
    <p:extLst>
      <p:ext uri="{BB962C8B-B14F-4D97-AF65-F5344CB8AC3E}">
        <p14:creationId xmlns:p14="http://schemas.microsoft.com/office/powerpoint/2010/main" val="191932931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64CCF2-87BD-42F4-9127-30544DA58CE0}"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dirty="0" smtClean="0"/>
              <a:t>Summer 2013 Update</a:t>
            </a:r>
            <a:endParaRPr lang="en-US" dirty="0"/>
          </a:p>
        </p:txBody>
      </p:sp>
      <p:sp>
        <p:nvSpPr>
          <p:cNvPr id="6" name="Slide Number Placeholder 5"/>
          <p:cNvSpPr>
            <a:spLocks noGrp="1"/>
          </p:cNvSpPr>
          <p:nvPr>
            <p:ph type="sldNum" sz="quarter" idx="12"/>
          </p:nvPr>
        </p:nvSpPr>
        <p:spPr/>
        <p:txBody>
          <a:bodyPr/>
          <a:lstStyle/>
          <a:p>
            <a:fld id="{4EC7B5BF-3783-4B6E-9F40-0B49B8D276AF}" type="slidenum">
              <a:rPr lang="en-US" smtClean="0"/>
              <a:pPr/>
              <a:t>‹#›</a:t>
            </a:fld>
            <a:endParaRPr lang="en-US"/>
          </a:p>
        </p:txBody>
      </p:sp>
    </p:spTree>
    <p:extLst>
      <p:ext uri="{BB962C8B-B14F-4D97-AF65-F5344CB8AC3E}">
        <p14:creationId xmlns:p14="http://schemas.microsoft.com/office/powerpoint/2010/main" val="1277810482"/>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lvl1pPr>
              <a:defRPr>
                <a:solidFill>
                  <a:schemeClr val="tx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52600"/>
            <a:ext cx="6019800" cy="437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DBD1-9E84-4896-88DF-D14C83C522F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Winter 2013 Update</a:t>
            </a:r>
            <a:endParaRPr lang="en-US"/>
          </a:p>
        </p:txBody>
      </p:sp>
      <p:sp>
        <p:nvSpPr>
          <p:cNvPr id="6" name="Slide Number Placeholder 5"/>
          <p:cNvSpPr>
            <a:spLocks noGrp="1"/>
          </p:cNvSpPr>
          <p:nvPr>
            <p:ph type="sldNum" sz="quarter" idx="12"/>
          </p:nvPr>
        </p:nvSpPr>
        <p:spPr/>
        <p:txBody>
          <a:bodyPr/>
          <a:lstStyle/>
          <a:p>
            <a:fld id="{4EC7B5BF-3783-4B6E-9F40-0B49B8D276AF}" type="slidenum">
              <a:rPr lang="en-US" smtClean="0"/>
              <a:pPr/>
              <a:t>‹#›</a:t>
            </a:fld>
            <a:endParaRPr lang="en-US"/>
          </a:p>
        </p:txBody>
      </p:sp>
    </p:spTree>
    <p:extLst>
      <p:ext uri="{BB962C8B-B14F-4D97-AF65-F5344CB8AC3E}">
        <p14:creationId xmlns:p14="http://schemas.microsoft.com/office/powerpoint/2010/main" val="1473042381"/>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2142" y="228600"/>
            <a:ext cx="6850857"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Presentation to HARC</a:t>
            </a:r>
            <a:endParaRPr lang="en-US" dirty="0"/>
          </a:p>
        </p:txBody>
      </p:sp>
      <p:sp>
        <p:nvSpPr>
          <p:cNvPr id="6" name="Slide Number Placeholder 5"/>
          <p:cNvSpPr>
            <a:spLocks noGrp="1"/>
          </p:cNvSpPr>
          <p:nvPr>
            <p:ph type="sldNum" sz="quarter" idx="12"/>
          </p:nvPr>
        </p:nvSpPr>
        <p:spPr/>
        <p:txBody>
          <a:bodyPr/>
          <a:lstStyle/>
          <a:p>
            <a:r>
              <a:rPr lang="en-US" dirty="0" smtClean="0"/>
              <a:t>Slide </a:t>
            </a:r>
            <a:fld id="{4EC7B5BF-3783-4B6E-9F40-0B49B8D276AF}" type="slidenum">
              <a:rPr lang="en-US" smtClean="0"/>
              <a:pPr/>
              <a:t>‹#›</a:t>
            </a:fld>
            <a:endParaRPr lang="en-US" dirty="0"/>
          </a:p>
        </p:txBody>
      </p:sp>
    </p:spTree>
    <p:extLst>
      <p:ext uri="{BB962C8B-B14F-4D97-AF65-F5344CB8AC3E}">
        <p14:creationId xmlns:p14="http://schemas.microsoft.com/office/powerpoint/2010/main" val="3144392120"/>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1CA72E-F8B4-49B6-9B6B-6C6999379273}"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Winter 2013 Update</a:t>
            </a:r>
            <a:endParaRPr lang="en-US"/>
          </a:p>
        </p:txBody>
      </p:sp>
      <p:sp>
        <p:nvSpPr>
          <p:cNvPr id="6" name="Slide Number Placeholder 5"/>
          <p:cNvSpPr>
            <a:spLocks noGrp="1"/>
          </p:cNvSpPr>
          <p:nvPr>
            <p:ph type="sldNum" sz="quarter" idx="12"/>
          </p:nvPr>
        </p:nvSpPr>
        <p:spPr/>
        <p:txBody>
          <a:bodyPr/>
          <a:lstStyle/>
          <a:p>
            <a:fld id="{4EC7B5BF-3783-4B6E-9F40-0B49B8D276AF}" type="slidenum">
              <a:rPr lang="en-US" smtClean="0"/>
              <a:pPr/>
              <a:t>‹#›</a:t>
            </a:fld>
            <a:endParaRPr lang="en-US"/>
          </a:p>
        </p:txBody>
      </p:sp>
    </p:spTree>
    <p:extLst>
      <p:ext uri="{BB962C8B-B14F-4D97-AF65-F5344CB8AC3E}">
        <p14:creationId xmlns:p14="http://schemas.microsoft.com/office/powerpoint/2010/main" val="3334146153"/>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2142" y="228600"/>
            <a:ext cx="6850857"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A1E295-D660-4794-AA6A-0119F93E1182}" type="datetime4">
              <a:rPr lang="en-US" smtClean="0"/>
              <a:pPr/>
              <a:t>December 4, 2013</a:t>
            </a:fld>
            <a:endParaRPr lang="en-US"/>
          </a:p>
        </p:txBody>
      </p:sp>
      <p:sp>
        <p:nvSpPr>
          <p:cNvPr id="6" name="Footer Placeholder 5"/>
          <p:cNvSpPr>
            <a:spLocks noGrp="1"/>
          </p:cNvSpPr>
          <p:nvPr>
            <p:ph type="ftr" sz="quarter" idx="11"/>
          </p:nvPr>
        </p:nvSpPr>
        <p:spPr/>
        <p:txBody>
          <a:bodyPr/>
          <a:lstStyle/>
          <a:p>
            <a:r>
              <a:rPr lang="en-US" dirty="0" smtClean="0"/>
              <a:t>Summer 2013 Update</a:t>
            </a:r>
            <a:endParaRPr lang="en-US" dirty="0"/>
          </a:p>
        </p:txBody>
      </p:sp>
      <p:sp>
        <p:nvSpPr>
          <p:cNvPr id="7" name="Slide Number Placeholder 6"/>
          <p:cNvSpPr>
            <a:spLocks noGrp="1"/>
          </p:cNvSpPr>
          <p:nvPr>
            <p:ph type="sldNum" sz="quarter" idx="12"/>
          </p:nvPr>
        </p:nvSpPr>
        <p:spPr/>
        <p:txBody>
          <a:bodyPr/>
          <a:lstStyle/>
          <a:p>
            <a:fld id="{4EC7B5BF-3783-4B6E-9F40-0B49B8D276AF}" type="slidenum">
              <a:rPr lang="en-US" smtClean="0"/>
              <a:pPr/>
              <a:t>‹#›</a:t>
            </a:fld>
            <a:endParaRPr lang="en-US"/>
          </a:p>
        </p:txBody>
      </p:sp>
    </p:spTree>
    <p:extLst>
      <p:ext uri="{BB962C8B-B14F-4D97-AF65-F5344CB8AC3E}">
        <p14:creationId xmlns:p14="http://schemas.microsoft.com/office/powerpoint/2010/main" val="2210033874"/>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12142" y="228600"/>
            <a:ext cx="6850857"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00199"/>
            <a:ext cx="4040188" cy="574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00199"/>
            <a:ext cx="4041775" cy="574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401483-A204-426F-8867-C3A65A677C48}" type="datetime4">
              <a:rPr lang="en-US" smtClean="0"/>
              <a:pPr/>
              <a:t>December 4, 2013</a:t>
            </a:fld>
            <a:endParaRPr lang="en-US"/>
          </a:p>
        </p:txBody>
      </p:sp>
      <p:sp>
        <p:nvSpPr>
          <p:cNvPr id="8" name="Footer Placeholder 7"/>
          <p:cNvSpPr>
            <a:spLocks noGrp="1"/>
          </p:cNvSpPr>
          <p:nvPr>
            <p:ph type="ftr" sz="quarter" idx="11"/>
          </p:nvPr>
        </p:nvSpPr>
        <p:spPr/>
        <p:txBody>
          <a:bodyPr/>
          <a:lstStyle/>
          <a:p>
            <a:r>
              <a:rPr lang="en-US" dirty="0" smtClean="0"/>
              <a:t>Summer 2013 Update</a:t>
            </a:r>
            <a:endParaRPr lang="en-US" dirty="0"/>
          </a:p>
        </p:txBody>
      </p:sp>
      <p:sp>
        <p:nvSpPr>
          <p:cNvPr id="9" name="Slide Number Placeholder 8"/>
          <p:cNvSpPr>
            <a:spLocks noGrp="1"/>
          </p:cNvSpPr>
          <p:nvPr>
            <p:ph type="sldNum" sz="quarter" idx="12"/>
          </p:nvPr>
        </p:nvSpPr>
        <p:spPr/>
        <p:txBody>
          <a:bodyPr/>
          <a:lstStyle/>
          <a:p>
            <a:fld id="{4EC7B5BF-3783-4B6E-9F40-0B49B8D276AF}" type="slidenum">
              <a:rPr lang="en-US" smtClean="0"/>
              <a:pPr/>
              <a:t>‹#›</a:t>
            </a:fld>
            <a:endParaRPr lang="en-US"/>
          </a:p>
        </p:txBody>
      </p:sp>
    </p:spTree>
    <p:extLst>
      <p:ext uri="{BB962C8B-B14F-4D97-AF65-F5344CB8AC3E}">
        <p14:creationId xmlns:p14="http://schemas.microsoft.com/office/powerpoint/2010/main" val="785515754"/>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2142" y="228600"/>
            <a:ext cx="6850857"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CACFF3-899F-419C-909B-48461706BE3A}" type="datetime4">
              <a:rPr lang="en-US" smtClean="0"/>
              <a:pPr/>
              <a:t>December 4, 2013</a:t>
            </a:fld>
            <a:endParaRPr lang="en-US"/>
          </a:p>
        </p:txBody>
      </p:sp>
      <p:sp>
        <p:nvSpPr>
          <p:cNvPr id="4" name="Footer Placeholder 3"/>
          <p:cNvSpPr>
            <a:spLocks noGrp="1"/>
          </p:cNvSpPr>
          <p:nvPr>
            <p:ph type="ftr" sz="quarter" idx="11"/>
          </p:nvPr>
        </p:nvSpPr>
        <p:spPr/>
        <p:txBody>
          <a:bodyPr/>
          <a:lstStyle/>
          <a:p>
            <a:r>
              <a:rPr lang="en-US" dirty="0" smtClean="0"/>
              <a:t>Summer 2013 Update</a:t>
            </a:r>
            <a:endParaRPr lang="en-US" dirty="0"/>
          </a:p>
        </p:txBody>
      </p:sp>
      <p:sp>
        <p:nvSpPr>
          <p:cNvPr id="5" name="Slide Number Placeholder 4"/>
          <p:cNvSpPr>
            <a:spLocks noGrp="1"/>
          </p:cNvSpPr>
          <p:nvPr>
            <p:ph type="sldNum" sz="quarter" idx="12"/>
          </p:nvPr>
        </p:nvSpPr>
        <p:spPr/>
        <p:txBody>
          <a:bodyPr/>
          <a:lstStyle/>
          <a:p>
            <a:fld id="{4EC7B5BF-3783-4B6E-9F40-0B49B8D276AF}" type="slidenum">
              <a:rPr lang="en-US" smtClean="0"/>
              <a:pPr/>
              <a:t>‹#›</a:t>
            </a:fld>
            <a:endParaRPr lang="en-US"/>
          </a:p>
        </p:txBody>
      </p:sp>
    </p:spTree>
    <p:extLst>
      <p:ext uri="{BB962C8B-B14F-4D97-AF65-F5344CB8AC3E}">
        <p14:creationId xmlns:p14="http://schemas.microsoft.com/office/powerpoint/2010/main" val="1961142540"/>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6EEEB-DDED-49A7-B4AA-427848430B06}" type="datetime4">
              <a:rPr lang="en-US" smtClean="0"/>
              <a:pPr/>
              <a:t>December 4, 2013</a:t>
            </a:fld>
            <a:endParaRPr lang="en-US"/>
          </a:p>
        </p:txBody>
      </p:sp>
      <p:sp>
        <p:nvSpPr>
          <p:cNvPr id="3" name="Footer Placeholder 2"/>
          <p:cNvSpPr>
            <a:spLocks noGrp="1"/>
          </p:cNvSpPr>
          <p:nvPr>
            <p:ph type="ftr" sz="quarter" idx="11"/>
          </p:nvPr>
        </p:nvSpPr>
        <p:spPr/>
        <p:txBody>
          <a:bodyPr/>
          <a:lstStyle/>
          <a:p>
            <a:r>
              <a:rPr lang="en-US" dirty="0" smtClean="0"/>
              <a:t>Summer 2013 Update</a:t>
            </a:r>
            <a:endParaRPr lang="en-US" dirty="0"/>
          </a:p>
        </p:txBody>
      </p:sp>
      <p:sp>
        <p:nvSpPr>
          <p:cNvPr id="4" name="Slide Number Placeholder 3"/>
          <p:cNvSpPr>
            <a:spLocks noGrp="1"/>
          </p:cNvSpPr>
          <p:nvPr>
            <p:ph type="sldNum" sz="quarter" idx="12"/>
          </p:nvPr>
        </p:nvSpPr>
        <p:spPr/>
        <p:txBody>
          <a:bodyPr/>
          <a:lstStyle/>
          <a:p>
            <a:fld id="{4EC7B5BF-3783-4B6E-9F40-0B49B8D276AF}" type="slidenum">
              <a:rPr lang="en-US" smtClean="0"/>
              <a:pPr/>
              <a:t>‹#›</a:t>
            </a:fld>
            <a:endParaRPr lang="en-US"/>
          </a:p>
        </p:txBody>
      </p:sp>
    </p:spTree>
    <p:extLst>
      <p:ext uri="{BB962C8B-B14F-4D97-AF65-F5344CB8AC3E}">
        <p14:creationId xmlns:p14="http://schemas.microsoft.com/office/powerpoint/2010/main" val="1993534110"/>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3008313" cy="704850"/>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1600200"/>
            <a:ext cx="51117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362200"/>
            <a:ext cx="3008313" cy="3763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B28CE-CAD9-42E2-A603-357C232F6E45}" type="datetime4">
              <a:rPr lang="en-US" smtClean="0"/>
              <a:pPr/>
              <a:t>December 4, 2013</a:t>
            </a:fld>
            <a:endParaRPr lang="en-US"/>
          </a:p>
        </p:txBody>
      </p:sp>
      <p:sp>
        <p:nvSpPr>
          <p:cNvPr id="6" name="Footer Placeholder 5"/>
          <p:cNvSpPr>
            <a:spLocks noGrp="1"/>
          </p:cNvSpPr>
          <p:nvPr>
            <p:ph type="ftr" sz="quarter" idx="11"/>
          </p:nvPr>
        </p:nvSpPr>
        <p:spPr/>
        <p:txBody>
          <a:bodyPr/>
          <a:lstStyle/>
          <a:p>
            <a:r>
              <a:rPr lang="en-US" dirty="0" smtClean="0"/>
              <a:t>Summer 2013 Update</a:t>
            </a:r>
            <a:endParaRPr lang="en-US" dirty="0"/>
          </a:p>
        </p:txBody>
      </p:sp>
      <p:sp>
        <p:nvSpPr>
          <p:cNvPr id="7" name="Slide Number Placeholder 6"/>
          <p:cNvSpPr>
            <a:spLocks noGrp="1"/>
          </p:cNvSpPr>
          <p:nvPr>
            <p:ph type="sldNum" sz="quarter" idx="12"/>
          </p:nvPr>
        </p:nvSpPr>
        <p:spPr/>
        <p:txBody>
          <a:bodyPr/>
          <a:lstStyle/>
          <a:p>
            <a:fld id="{4EC7B5BF-3783-4B6E-9F40-0B49B8D276AF}" type="slidenum">
              <a:rPr lang="en-US" smtClean="0"/>
              <a:pPr/>
              <a:t>‹#›</a:t>
            </a:fld>
            <a:endParaRPr lang="en-US"/>
          </a:p>
        </p:txBody>
      </p:sp>
    </p:spTree>
    <p:extLst>
      <p:ext uri="{BB962C8B-B14F-4D97-AF65-F5344CB8AC3E}">
        <p14:creationId xmlns:p14="http://schemas.microsoft.com/office/powerpoint/2010/main" val="1282182130"/>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1752599"/>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8D3C5-6EE5-490F-B222-305FF487D661}" type="datetime4">
              <a:rPr lang="en-US" smtClean="0"/>
              <a:pPr/>
              <a:t>December 4, 2013</a:t>
            </a:fld>
            <a:endParaRPr lang="en-US"/>
          </a:p>
        </p:txBody>
      </p:sp>
      <p:sp>
        <p:nvSpPr>
          <p:cNvPr id="6" name="Footer Placeholder 5"/>
          <p:cNvSpPr>
            <a:spLocks noGrp="1"/>
          </p:cNvSpPr>
          <p:nvPr>
            <p:ph type="ftr" sz="quarter" idx="11"/>
          </p:nvPr>
        </p:nvSpPr>
        <p:spPr/>
        <p:txBody>
          <a:bodyPr/>
          <a:lstStyle/>
          <a:p>
            <a:r>
              <a:rPr lang="en-US" dirty="0" smtClean="0"/>
              <a:t>Summer 2013 Update</a:t>
            </a:r>
            <a:endParaRPr lang="en-US" dirty="0"/>
          </a:p>
        </p:txBody>
      </p:sp>
      <p:sp>
        <p:nvSpPr>
          <p:cNvPr id="7" name="Slide Number Placeholder 6"/>
          <p:cNvSpPr>
            <a:spLocks noGrp="1"/>
          </p:cNvSpPr>
          <p:nvPr>
            <p:ph type="sldNum" sz="quarter" idx="12"/>
          </p:nvPr>
        </p:nvSpPr>
        <p:spPr/>
        <p:txBody>
          <a:bodyPr/>
          <a:lstStyle/>
          <a:p>
            <a:fld id="{4EC7B5BF-3783-4B6E-9F40-0B49B8D276AF}" type="slidenum">
              <a:rPr lang="en-US" smtClean="0"/>
              <a:pPr/>
              <a:t>‹#›</a:t>
            </a:fld>
            <a:endParaRPr lang="en-US"/>
          </a:p>
        </p:txBody>
      </p:sp>
    </p:spTree>
    <p:extLst>
      <p:ext uri="{BB962C8B-B14F-4D97-AF65-F5344CB8AC3E}">
        <p14:creationId xmlns:p14="http://schemas.microsoft.com/office/powerpoint/2010/main" val="84317441"/>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1000" y="6324600"/>
            <a:ext cx="83820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2"/>
                </a:solidFill>
              </a:defRPr>
            </a:lvl1pPr>
          </a:lstStyle>
          <a:p>
            <a:fld id="{28B1BD1E-4E7E-44CF-8189-514C7ACA2ECF}" type="datetime4">
              <a:rPr lang="en-US" smtClean="0"/>
              <a:pPr/>
              <a:t>December 4, 2013</a:t>
            </a:fld>
            <a:endParaRPr lang="en-US"/>
          </a:p>
        </p:txBody>
      </p:sp>
      <p:pic>
        <p:nvPicPr>
          <p:cNvPr id="1027"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1000" y="646112"/>
            <a:ext cx="8382000"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13727"/>
          <a:stretch/>
        </p:blipFill>
        <p:spPr bwMode="auto">
          <a:xfrm>
            <a:off x="381000" y="146154"/>
            <a:ext cx="8382000" cy="111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64343" y="599134"/>
            <a:ext cx="1447800" cy="66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1912142" y="152400"/>
            <a:ext cx="6850857" cy="11430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2"/>
                </a:solidFill>
              </a:defRPr>
            </a:lvl1pPr>
          </a:lstStyle>
          <a:p>
            <a:r>
              <a:rPr lang="en-US" dirty="0" smtClean="0"/>
              <a:t>Summer 2013 Update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2"/>
                </a:solidFill>
              </a:defRPr>
            </a:lvl1pPr>
          </a:lstStyle>
          <a:p>
            <a:r>
              <a:rPr lang="en-US" smtClean="0"/>
              <a:t> Slide </a:t>
            </a:r>
            <a:fld id="{4EC7B5BF-3783-4B6E-9F40-0B49B8D276AF}" type="slidenum">
              <a:rPr lang="en-US" smtClean="0"/>
              <a:pPr/>
              <a:t>‹#›</a:t>
            </a:fld>
            <a:endParaRPr lang="en-US" dirty="0"/>
          </a:p>
        </p:txBody>
      </p:sp>
    </p:spTree>
    <p:extLst>
      <p:ext uri="{BB962C8B-B14F-4D97-AF65-F5344CB8AC3E}">
        <p14:creationId xmlns:p14="http://schemas.microsoft.com/office/powerpoint/2010/main" val="4064580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random/>
  </p:transition>
  <p:hf hdr="0"/>
  <p:txStyles>
    <p:titleStyle>
      <a:lvl1pPr algn="l" defTabSz="914400" rtl="0" eaLnBrk="1" latinLnBrk="0" hangingPunct="1">
        <a:spcBef>
          <a:spcPct val="0"/>
        </a:spcBef>
        <a:buNone/>
        <a:defRPr sz="4000" kern="1200">
          <a:solidFill>
            <a:schemeClr val="bg1"/>
          </a:solidFill>
          <a:latin typeface="+mj-lt"/>
          <a:ea typeface="+mj-ea"/>
          <a:cs typeface="+mj-cs"/>
        </a:defRPr>
      </a:lvl1pPr>
    </p:titleStyle>
    <p:bodyStyle>
      <a:lvl1pPr marL="457200" indent="-457200" algn="l" defTabSz="914400" rtl="0" eaLnBrk="1" latinLnBrk="0" hangingPunct="1">
        <a:spcBef>
          <a:spcPct val="20000"/>
        </a:spcBef>
        <a:buClr>
          <a:schemeClr val="bg2"/>
        </a:buClr>
        <a:buFont typeface="Trebuchet MS"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1"/>
        </a:buClr>
        <a:buSzPct val="85000"/>
        <a:buFont typeface="Trebuchet MS"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bg2"/>
        </a:buClr>
        <a:buSzPct val="125000"/>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hyperlink" Target="http://library.municode.com/HTML/10053/level4/SPBLADERE_CH122ZO_ARTVSUDIRE_DIV10WOFOHO.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firmkeys.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mailto:admin@firmkeys.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Preserving Our Community</a:t>
            </a:r>
            <a:endParaRPr lang="en-US" dirty="0"/>
          </a:p>
        </p:txBody>
      </p:sp>
      <p:sp>
        <p:nvSpPr>
          <p:cNvPr id="3" name="Subtitle 2"/>
          <p:cNvSpPr>
            <a:spLocks noGrp="1"/>
          </p:cNvSpPr>
          <p:nvPr>
            <p:ph type="subTitle" idx="1"/>
          </p:nvPr>
        </p:nvSpPr>
        <p:spPr/>
        <p:txBody>
          <a:bodyPr/>
          <a:lstStyle/>
          <a:p>
            <a:r>
              <a:rPr lang="en-US" dirty="0" smtClean="0"/>
              <a:t>A Presentation to the Key West Historical Architecture Review Committee</a:t>
            </a:r>
            <a:endParaRPr lang="en-US" dirty="0"/>
          </a:p>
        </p:txBody>
      </p:sp>
    </p:spTree>
    <p:extLst>
      <p:ext uri="{BB962C8B-B14F-4D97-AF65-F5344CB8AC3E}">
        <p14:creationId xmlns:p14="http://schemas.microsoft.com/office/powerpoint/2010/main" val="421945627"/>
      </p:ext>
    </p:extLst>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white"/>
                </a:solidFill>
              </a:rPr>
              <a:t>Section </a:t>
            </a:r>
            <a:r>
              <a:rPr lang="en-US" sz="3200" dirty="0" smtClean="0">
                <a:solidFill>
                  <a:prstClr val="white"/>
                </a:solidFill>
              </a:rPr>
              <a:t>2 </a:t>
            </a:r>
            <a:r>
              <a:rPr lang="en-US" sz="3200" dirty="0">
                <a:solidFill>
                  <a:prstClr val="white"/>
                </a:solidFill>
              </a:rPr>
              <a:t>(continued):</a:t>
            </a:r>
            <a:br>
              <a:rPr lang="en-US" sz="3200" dirty="0">
                <a:solidFill>
                  <a:prstClr val="white"/>
                </a:solidFill>
              </a:rPr>
            </a:br>
            <a:r>
              <a:rPr lang="en-US" sz="3200" dirty="0">
                <a:solidFill>
                  <a:prstClr val="white"/>
                </a:solidFill>
              </a:rPr>
              <a:t>Preserving Property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33605073"/>
              </p:ext>
            </p:extLst>
          </p:nvPr>
        </p:nvGraphicFramePr>
        <p:xfrm>
          <a:off x="470780" y="2743200"/>
          <a:ext cx="8229600" cy="2859024"/>
        </p:xfrm>
        <a:graphic>
          <a:graphicData uri="http://schemas.openxmlformats.org/drawingml/2006/table">
            <a:tbl>
              <a:tblPr firstRow="1" bandRow="1">
                <a:tableStyleId>{5C22544A-7EE6-4342-B048-85BDC9FD1C3A}</a:tableStyleId>
              </a:tblPr>
              <a:tblGrid>
                <a:gridCol w="1447800"/>
                <a:gridCol w="1219200"/>
                <a:gridCol w="1143000"/>
                <a:gridCol w="914400"/>
                <a:gridCol w="762000"/>
                <a:gridCol w="990600"/>
                <a:gridCol w="914400"/>
                <a:gridCol w="838200"/>
              </a:tblGrid>
              <a:tr h="379843">
                <a:tc gridSpan="3">
                  <a:txBody>
                    <a:bodyPr/>
                    <a:lstStyle/>
                    <a:p>
                      <a:pPr algn="ctr" fontAlgn="b"/>
                      <a:r>
                        <a:rPr lang="en-US" sz="1400" b="1" i="0" u="none" strike="noStrike" dirty="0">
                          <a:solidFill>
                            <a:schemeClr val="bg1"/>
                          </a:solidFill>
                          <a:latin typeface="Calibri"/>
                        </a:rPr>
                        <a:t>FCHLPM Form V-2 Mitigation </a:t>
                      </a:r>
                      <a:r>
                        <a:rPr lang="en-US" sz="1400" b="1" i="0" u="none" strike="noStrike" dirty="0" smtClean="0">
                          <a:solidFill>
                            <a:schemeClr val="bg1"/>
                          </a:solidFill>
                          <a:latin typeface="Calibri"/>
                        </a:rPr>
                        <a:t>Measures</a:t>
                      </a:r>
                    </a:p>
                    <a:p>
                      <a:pPr marL="0" marR="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Calibri"/>
                        </a:rPr>
                        <a:t>(Excerpted Measures indicated on FCHLPM Forms)</a:t>
                      </a:r>
                      <a:endParaRPr lang="en-US" sz="1100" b="1" i="0" u="none" strike="noStrike" dirty="0">
                        <a:solidFill>
                          <a:srgbClr val="000000"/>
                        </a:solidFill>
                        <a:latin typeface="Calibri"/>
                      </a:endParaRPr>
                    </a:p>
                  </a:txBody>
                  <a:tcPr marL="8792" marR="8792" marT="8792" marB="0" anchor="b">
                    <a:lnR w="38100" cap="flat" cmpd="sng" algn="ctr">
                      <a:solidFill>
                        <a:schemeClr val="bg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gridSpan="5">
                  <a:txBody>
                    <a:bodyPr/>
                    <a:lstStyle/>
                    <a:p>
                      <a:pPr algn="l" fontAlgn="ctr"/>
                      <a:r>
                        <a:rPr lang="en-US" sz="1400" b="1" i="0" u="none" strike="noStrike" dirty="0">
                          <a:solidFill>
                            <a:schemeClr val="bg1"/>
                          </a:solidFill>
                          <a:latin typeface="Calibri"/>
                        </a:rPr>
                        <a:t>Modeled Mitigation </a:t>
                      </a:r>
                      <a:r>
                        <a:rPr lang="en-US" sz="1400" b="1" i="0" u="none" strike="noStrike" dirty="0" smtClean="0">
                          <a:solidFill>
                            <a:schemeClr val="bg1"/>
                          </a:solidFill>
                          <a:latin typeface="Calibri"/>
                        </a:rPr>
                        <a:t>Benefits</a:t>
                      </a:r>
                      <a:endParaRPr lang="en-US" sz="1100" b="1" i="0" u="none" strike="noStrike" dirty="0">
                        <a:solidFill>
                          <a:srgbClr val="000000"/>
                        </a:solidFill>
                        <a:latin typeface="Calibri"/>
                      </a:endParaRPr>
                    </a:p>
                  </a:txBody>
                  <a:tcPr marR="9144" marT="9144" marB="0" anchor="ctr" anchorCtr="1">
                    <a:lnL w="38100" cap="flat" cmpd="sng" algn="ctr">
                      <a:solidFill>
                        <a:schemeClr val="bg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pPr algn="l" fontAlgn="b"/>
                      <a:endParaRPr lang="en-US" sz="1100" b="1" i="0" u="none" strike="noStrike">
                        <a:solidFill>
                          <a:srgbClr val="000000"/>
                        </a:solidFill>
                        <a:latin typeface="Calibri"/>
                      </a:endParaRPr>
                    </a:p>
                  </a:txBody>
                  <a:tcPr marL="8792" marR="8792" marT="8792" marB="0" anchor="b"/>
                </a:tc>
                <a:tc hMerge="1">
                  <a:txBody>
                    <a:bodyPr/>
                    <a:lstStyle/>
                    <a:p>
                      <a:pPr algn="l" fontAlgn="b"/>
                      <a:endParaRPr lang="en-US" sz="1100" b="1" i="0" u="none" strike="noStrike" dirty="0">
                        <a:solidFill>
                          <a:srgbClr val="000000"/>
                        </a:solidFill>
                        <a:latin typeface="Calibri"/>
                      </a:endParaRPr>
                    </a:p>
                  </a:txBody>
                  <a:tcPr marL="8792" marR="8792" marT="8792" marB="0" anchor="b"/>
                </a:tc>
              </a:tr>
              <a:tr h="318863">
                <a:tc gridSpan="3">
                  <a:txBody>
                    <a:bodyPr/>
                    <a:lstStyle/>
                    <a:p>
                      <a:pPr algn="ctr" fontAlgn="b"/>
                      <a:r>
                        <a:rPr lang="en-US" sz="1200" b="1" i="0" u="none" strike="noStrike" dirty="0">
                          <a:solidFill>
                            <a:srgbClr val="000000"/>
                          </a:solidFill>
                          <a:latin typeface="Calibri"/>
                        </a:rPr>
                        <a:t>Individual Mitigation </a:t>
                      </a:r>
                      <a:r>
                        <a:rPr lang="en-US" sz="1200" b="1" i="0" u="none" strike="noStrike" dirty="0" smtClean="0">
                          <a:solidFill>
                            <a:srgbClr val="000000"/>
                          </a:solidFill>
                          <a:latin typeface="Calibri"/>
                        </a:rPr>
                        <a:t>Measures</a:t>
                      </a:r>
                      <a:endParaRPr lang="en-US" sz="1200" b="1" i="0" u="none" strike="noStrike" dirty="0">
                        <a:solidFill>
                          <a:srgbClr val="000000"/>
                        </a:solidFill>
                        <a:latin typeface="Calibri"/>
                      </a:endParaRPr>
                    </a:p>
                  </a:txBody>
                  <a:tcPr marL="8792" marR="8792" marT="8792" marB="0" anchor="ctr">
                    <a:lnR w="38100" cap="flat" cmpd="sng" algn="ctr">
                      <a:solidFill>
                        <a:schemeClr val="bg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gridSpan="5">
                  <a:txBody>
                    <a:bodyPr/>
                    <a:lstStyle/>
                    <a:p>
                      <a:pPr algn="ctr" fontAlgn="ctr"/>
                      <a:r>
                        <a:rPr lang="en-US" sz="1200" b="1" i="0" u="none" strike="noStrike" dirty="0" smtClean="0">
                          <a:solidFill>
                            <a:srgbClr val="000000"/>
                          </a:solidFill>
                          <a:latin typeface="Calibri"/>
                        </a:rPr>
                        <a:t>Modeler</a:t>
                      </a:r>
                      <a:endParaRPr lang="en-US" sz="1200" b="1" i="0" u="none" strike="noStrike" dirty="0">
                        <a:solidFill>
                          <a:srgbClr val="000000"/>
                        </a:solidFill>
                        <a:latin typeface="Calibri"/>
                      </a:endParaRPr>
                    </a:p>
                  </a:txBody>
                  <a:tcPr marR="9144" marT="9144" marB="0" anchor="ctr" anchorCtr="1">
                    <a:lnL w="38100" cap="flat" cmpd="sng" algn="ctr">
                      <a:solidFill>
                        <a:schemeClr val="bg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pPr algn="l" fontAlgn="b"/>
                      <a:endParaRPr lang="en-US" sz="1100" b="1" i="0" u="none" strike="noStrike">
                        <a:solidFill>
                          <a:srgbClr val="000000"/>
                        </a:solidFill>
                        <a:latin typeface="Calibri"/>
                      </a:endParaRPr>
                    </a:p>
                  </a:txBody>
                  <a:tcPr marL="8792" marR="8792" marT="8792" marB="0" anchor="b"/>
                </a:tc>
                <a:tc hMerge="1">
                  <a:txBody>
                    <a:bodyPr/>
                    <a:lstStyle/>
                    <a:p>
                      <a:pPr algn="l" fontAlgn="b"/>
                      <a:endParaRPr lang="en-US" sz="1100" b="1" i="0" u="none" strike="noStrike" dirty="0">
                        <a:solidFill>
                          <a:srgbClr val="000000"/>
                        </a:solidFill>
                        <a:latin typeface="Calibri"/>
                      </a:endParaRPr>
                    </a:p>
                  </a:txBody>
                  <a:tcPr marL="8792" marR="8792" marT="8792" marB="0" anchor="b"/>
                </a:tc>
              </a:tr>
              <a:tr h="96012">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Calibri"/>
                        </a:rPr>
                        <a:t> </a:t>
                      </a:r>
                      <a:r>
                        <a:rPr lang="en-US" sz="1200" b="1" i="0" u="none" strike="noStrike" dirty="0" smtClean="0">
                          <a:solidFill>
                            <a:srgbClr val="000000"/>
                          </a:solidFill>
                          <a:latin typeface="Calibri"/>
                        </a:rPr>
                        <a:t>Reference </a:t>
                      </a:r>
                      <a:r>
                        <a:rPr lang="en-US" sz="1200" b="1" i="0" u="none" strike="noStrike" dirty="0">
                          <a:solidFill>
                            <a:srgbClr val="000000"/>
                          </a:solidFill>
                          <a:latin typeface="Calibri"/>
                        </a:rPr>
                        <a:t>structure </a:t>
                      </a:r>
                      <a:r>
                        <a:rPr lang="en-US" sz="1200" b="1" i="0" u="none" strike="noStrike" dirty="0" smtClean="0">
                          <a:solidFill>
                            <a:srgbClr val="000000"/>
                          </a:solidFill>
                          <a:latin typeface="Calibri"/>
                        </a:rPr>
                        <a:t> - 135 MPH Frame Structure </a:t>
                      </a:r>
                    </a:p>
                  </a:txBody>
                  <a:tcPr marL="8792" marR="8792" marT="8792"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pPr algn="l" fontAlgn="b"/>
                      <a:endParaRPr lang="en-US" sz="1200" b="1" i="0" u="none" strike="noStrike" dirty="0">
                        <a:solidFill>
                          <a:srgbClr val="000000"/>
                        </a:solidFill>
                        <a:latin typeface="Calibri"/>
                      </a:endParaRPr>
                    </a:p>
                  </a:txBody>
                  <a:tcPr marL="8792" marR="8792" marT="8792" marB="0" anchor="ctr">
                    <a:lnR w="38100" cap="flat" cmpd="sng" algn="ctr">
                      <a:solidFill>
                        <a:schemeClr val="bg1"/>
                      </a:solidFill>
                      <a:prstDash val="solid"/>
                      <a:round/>
                      <a:headEnd type="none" w="med" len="med"/>
                      <a:tailEnd type="none" w="med" len="med"/>
                    </a:lnR>
                  </a:tcPr>
                </a:tc>
                <a:tc hMerge="1">
                  <a:txBody>
                    <a:bodyPr/>
                    <a:lstStyle/>
                    <a:p>
                      <a:endParaRPr lang="en-US"/>
                    </a:p>
                  </a:txBody>
                  <a:tcPr/>
                </a:tc>
                <a:tc>
                  <a:txBody>
                    <a:bodyPr/>
                    <a:lstStyle/>
                    <a:p>
                      <a:pPr algn="ctr" fontAlgn="b"/>
                      <a:r>
                        <a:rPr lang="en-US" sz="1200" b="1" i="0" u="none" strike="noStrike" dirty="0">
                          <a:solidFill>
                            <a:srgbClr val="000000"/>
                          </a:solidFill>
                          <a:latin typeface="Calibri"/>
                        </a:rPr>
                        <a:t>AIR</a:t>
                      </a:r>
                    </a:p>
                  </a:txBody>
                  <a:tcPr marR="9144" marT="9144" marB="0" anchor="ctr" anchorCtr="1">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ARA</a:t>
                      </a:r>
                    </a:p>
                  </a:txBody>
                  <a:tcPr marL="8792" marR="8792" marT="8792" marB="0" anchor="ctr">
                    <a:lnB w="38100" cap="flat" cmpd="sng" algn="ctr">
                      <a:solidFill>
                        <a:schemeClr val="bg1"/>
                      </a:solidFill>
                      <a:prstDash val="solid"/>
                      <a:round/>
                      <a:headEnd type="none" w="med" len="med"/>
                      <a:tailEnd type="none" w="med" len="med"/>
                    </a:lnB>
                  </a:tcPr>
                </a:tc>
                <a:tc>
                  <a:txBody>
                    <a:bodyPr/>
                    <a:lstStyle/>
                    <a:p>
                      <a:pPr algn="ctr" fontAlgn="b"/>
                      <a:r>
                        <a:rPr lang="en-US" sz="1200" b="1" i="0" u="none" strike="noStrike" dirty="0" err="1" smtClean="0">
                          <a:solidFill>
                            <a:srgbClr val="000000"/>
                          </a:solidFill>
                          <a:latin typeface="Calibri"/>
                        </a:rPr>
                        <a:t>Equecat</a:t>
                      </a:r>
                      <a:r>
                        <a:rPr lang="en-US" sz="1200" b="1" i="0" u="none" strike="noStrike" dirty="0" smtClean="0">
                          <a:solidFill>
                            <a:srgbClr val="000000"/>
                          </a:solidFill>
                          <a:latin typeface="Calibri"/>
                        </a:rPr>
                        <a:t>* </a:t>
                      </a:r>
                      <a:endParaRPr lang="en-US" sz="1200" b="1" i="0" u="none" strike="noStrike" dirty="0">
                        <a:solidFill>
                          <a:srgbClr val="000000"/>
                        </a:solidFill>
                        <a:latin typeface="Calibri"/>
                      </a:endParaRPr>
                    </a:p>
                  </a:txBody>
                  <a:tcPr marL="8792" marR="8792" marT="8792" marB="0" anchor="ctr">
                    <a:lnB w="38100" cap="flat" cmpd="sng" algn="ctr">
                      <a:solidFill>
                        <a:schemeClr val="bg1"/>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FPM </a:t>
                      </a:r>
                    </a:p>
                  </a:txBody>
                  <a:tcPr marL="8792" marR="8792" marT="8792" marB="0" anchor="ctr">
                    <a:lnB w="38100" cap="flat" cmpd="sng" algn="ctr">
                      <a:solidFill>
                        <a:schemeClr val="bg1"/>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RMS</a:t>
                      </a:r>
                    </a:p>
                  </a:txBody>
                  <a:tcPr marL="8792" marR="8792" marT="8792" marB="0" anchor="ctr">
                    <a:lnB w="38100" cap="flat" cmpd="sng" algn="ctr">
                      <a:solidFill>
                        <a:schemeClr val="bg1"/>
                      </a:solidFill>
                      <a:prstDash val="solid"/>
                      <a:round/>
                      <a:headEnd type="none" w="med" len="med"/>
                      <a:tailEnd type="none" w="med" len="med"/>
                    </a:lnB>
                  </a:tcPr>
                </a:tc>
              </a:tr>
              <a:tr h="364663">
                <a:tc rowSpan="3">
                  <a:txBody>
                    <a:bodyPr/>
                    <a:lstStyle/>
                    <a:p>
                      <a:pPr algn="l" fontAlgn="b"/>
                      <a:r>
                        <a:rPr lang="en-US" sz="1200" b="1" i="0" u="none" strike="noStrike" dirty="0">
                          <a:solidFill>
                            <a:srgbClr val="000000"/>
                          </a:solidFill>
                          <a:latin typeface="Calibri"/>
                        </a:rPr>
                        <a:t>Opening Protection </a:t>
                      </a:r>
                    </a:p>
                  </a:txBody>
                  <a:tcPr marL="8792" marR="8792" marT="8792"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3">
                  <a:txBody>
                    <a:bodyPr/>
                    <a:lstStyle/>
                    <a:p>
                      <a:pPr algn="l" fontAlgn="b"/>
                      <a:r>
                        <a:rPr lang="en-US" sz="1200" b="1" i="0" u="none" strike="noStrike" dirty="0" smtClean="0">
                          <a:solidFill>
                            <a:srgbClr val="000000"/>
                          </a:solidFill>
                          <a:latin typeface="Calibri"/>
                        </a:rPr>
                        <a:t>  Shutters</a:t>
                      </a:r>
                      <a:endParaRPr lang="en-US" sz="1200" b="1" i="0" u="none" strike="noStrike" dirty="0">
                        <a:solidFill>
                          <a:srgbClr val="000000"/>
                        </a:solidFill>
                        <a:latin typeface="Calibri"/>
                      </a:endParaRPr>
                    </a:p>
                  </a:txBody>
                  <a:tcPr marL="8792" marR="8792" marT="8792"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b"/>
                      <a:r>
                        <a:rPr lang="en-US" sz="1200" b="1" i="0" u="none" strike="noStrike" dirty="0">
                          <a:solidFill>
                            <a:srgbClr val="000000"/>
                          </a:solidFill>
                          <a:latin typeface="Calibri"/>
                        </a:rPr>
                        <a:t>Plywood</a:t>
                      </a:r>
                    </a:p>
                  </a:txBody>
                  <a:tcPr marL="8792" marR="8792" marT="8792"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fontAlgn="b"/>
                      <a:r>
                        <a:rPr lang="en-US" sz="1200" b="1" i="0" u="none" strike="noStrike" dirty="0">
                          <a:solidFill>
                            <a:srgbClr val="000000"/>
                          </a:solidFill>
                          <a:latin typeface="Calibri"/>
                        </a:rPr>
                        <a:t>9.70%</a:t>
                      </a:r>
                    </a:p>
                  </a:txBody>
                  <a:tcPr marR="9144" marT="9144" marB="0" anchor="ctr" anchorCtr="1">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fontAlgn="b"/>
                      <a:r>
                        <a:rPr lang="en-US" sz="1200" b="1" i="0" u="none" strike="noStrike" dirty="0">
                          <a:solidFill>
                            <a:srgbClr val="000000"/>
                          </a:solidFill>
                          <a:latin typeface="Calibri"/>
                        </a:rPr>
                        <a:t>15%</a:t>
                      </a:r>
                    </a:p>
                  </a:txBody>
                  <a:tcPr marL="8792" marR="8792" marT="8792" marB="0" anchor="ctr">
                    <a:lnT w="38100" cap="flat" cmpd="sng" algn="ctr">
                      <a:solidFill>
                        <a:schemeClr val="bg1"/>
                      </a:solidFill>
                      <a:prstDash val="solid"/>
                      <a:round/>
                      <a:headEnd type="none" w="med" len="med"/>
                      <a:tailEnd type="none" w="med" len="med"/>
                    </a:lnT>
                  </a:tcPr>
                </a:tc>
                <a:tc>
                  <a:txBody>
                    <a:bodyPr/>
                    <a:lstStyle/>
                    <a:p>
                      <a:pPr algn="ctr" fontAlgn="b"/>
                      <a:r>
                        <a:rPr lang="en-US" sz="1200" b="1" i="0" u="none" strike="noStrike">
                          <a:solidFill>
                            <a:srgbClr val="000000"/>
                          </a:solidFill>
                          <a:latin typeface="Calibri"/>
                        </a:rPr>
                        <a:t>7.20%</a:t>
                      </a:r>
                    </a:p>
                  </a:txBody>
                  <a:tcPr marL="8792" marR="8792" marT="8792" marB="0" anchor="ctr">
                    <a:lnT w="38100" cap="flat" cmpd="sng" algn="ctr">
                      <a:solidFill>
                        <a:schemeClr val="bg1"/>
                      </a:solidFill>
                      <a:prstDash val="solid"/>
                      <a:round/>
                      <a:headEnd type="none" w="med" len="med"/>
                      <a:tailEnd type="none" w="med" len="med"/>
                    </a:lnT>
                  </a:tcPr>
                </a:tc>
                <a:tc>
                  <a:txBody>
                    <a:bodyPr/>
                    <a:lstStyle/>
                    <a:p>
                      <a:pPr algn="ctr" fontAlgn="b"/>
                      <a:r>
                        <a:rPr lang="en-US" sz="1200" b="1" i="0" u="none" strike="noStrike">
                          <a:solidFill>
                            <a:srgbClr val="000000"/>
                          </a:solidFill>
                          <a:latin typeface="Calibri"/>
                        </a:rPr>
                        <a:t>3%</a:t>
                      </a:r>
                    </a:p>
                  </a:txBody>
                  <a:tcPr marL="8792" marR="8792" marT="8792" marB="0" anchor="ctr">
                    <a:lnT w="38100" cap="flat" cmpd="sng" algn="ctr">
                      <a:solidFill>
                        <a:schemeClr val="bg1"/>
                      </a:solidFill>
                      <a:prstDash val="solid"/>
                      <a:round/>
                      <a:headEnd type="none" w="med" len="med"/>
                      <a:tailEnd type="none" w="med" len="med"/>
                    </a:lnT>
                  </a:tcPr>
                </a:tc>
                <a:tc>
                  <a:txBody>
                    <a:bodyPr/>
                    <a:lstStyle/>
                    <a:p>
                      <a:pPr algn="ctr" fontAlgn="b"/>
                      <a:r>
                        <a:rPr lang="en-US" sz="1200" b="1" i="0" u="none" strike="noStrike" dirty="0">
                          <a:solidFill>
                            <a:srgbClr val="000000"/>
                          </a:solidFill>
                          <a:latin typeface="Calibri"/>
                        </a:rPr>
                        <a:t>10.80%</a:t>
                      </a:r>
                    </a:p>
                  </a:txBody>
                  <a:tcPr marL="8792" marR="8792" marT="8792" marB="0" anchor="ctr">
                    <a:lnT w="38100" cap="flat" cmpd="sng" algn="ctr">
                      <a:solidFill>
                        <a:schemeClr val="bg1"/>
                      </a:solidFill>
                      <a:prstDash val="solid"/>
                      <a:round/>
                      <a:headEnd type="none" w="med" len="med"/>
                      <a:tailEnd type="none" w="med" len="med"/>
                    </a:lnT>
                  </a:tcPr>
                </a:tc>
              </a:tr>
              <a:tr h="318863">
                <a:tc vMerge="1">
                  <a:txBody>
                    <a:bodyPr/>
                    <a:lstStyle/>
                    <a:p>
                      <a:pPr algn="l" fontAlgn="b"/>
                      <a:endParaRPr lang="en-US" sz="1200" b="1" i="0" u="none" strike="noStrike" dirty="0">
                        <a:solidFill>
                          <a:srgbClr val="000000"/>
                        </a:solidFill>
                        <a:latin typeface="Calibri"/>
                      </a:endParaRPr>
                    </a:p>
                  </a:txBody>
                  <a:tcPr marL="8792" marR="8792" marT="8792" marB="0" anchor="ctr"/>
                </a:tc>
                <a:tc vMerge="1">
                  <a:txBody>
                    <a:bodyPr/>
                    <a:lstStyle/>
                    <a:p>
                      <a:pPr algn="l" fontAlgn="b"/>
                      <a:endParaRPr lang="en-US" sz="1200" b="1" i="0" u="none" strike="noStrike">
                        <a:solidFill>
                          <a:srgbClr val="000000"/>
                        </a:solidFill>
                        <a:latin typeface="Calibri"/>
                      </a:endParaRPr>
                    </a:p>
                  </a:txBody>
                  <a:tcPr marL="8792" marR="8792" marT="8792" marB="0" anchor="ctr"/>
                </a:tc>
                <a:tc>
                  <a:txBody>
                    <a:bodyPr/>
                    <a:lstStyle/>
                    <a:p>
                      <a:pPr algn="l" fontAlgn="b"/>
                      <a:r>
                        <a:rPr lang="en-US" sz="1200" b="1" i="0" u="none" strike="noStrike" dirty="0">
                          <a:solidFill>
                            <a:srgbClr val="000000"/>
                          </a:solidFill>
                          <a:latin typeface="Calibri"/>
                        </a:rPr>
                        <a:t>S</a:t>
                      </a:r>
                      <a:r>
                        <a:rPr lang="en-US" sz="1200" b="1" i="0" u="none" strike="noStrike" dirty="0" smtClean="0">
                          <a:solidFill>
                            <a:srgbClr val="000000"/>
                          </a:solidFill>
                          <a:latin typeface="Calibri"/>
                        </a:rPr>
                        <a:t>teel</a:t>
                      </a:r>
                      <a:endParaRPr lang="en-US" sz="1200" b="1" i="0" u="none" strike="noStrike" dirty="0">
                        <a:solidFill>
                          <a:srgbClr val="000000"/>
                        </a:solidFill>
                        <a:latin typeface="Calibri"/>
                      </a:endParaRPr>
                    </a:p>
                  </a:txBody>
                  <a:tcPr marL="8792" marR="8792" marT="8792" marB="0" anchor="ctr">
                    <a:lnR w="38100" cap="flat" cmpd="sng" algn="ctr">
                      <a:solidFill>
                        <a:schemeClr val="bg1"/>
                      </a:solidFill>
                      <a:prstDash val="solid"/>
                      <a:round/>
                      <a:headEnd type="none" w="med" len="med"/>
                      <a:tailEnd type="none" w="med" len="med"/>
                    </a:lnR>
                  </a:tcPr>
                </a:tc>
                <a:tc>
                  <a:txBody>
                    <a:bodyPr/>
                    <a:lstStyle/>
                    <a:p>
                      <a:pPr algn="ctr" fontAlgn="b"/>
                      <a:r>
                        <a:rPr lang="en-US" sz="1200" b="1" i="0" u="none" strike="noStrike" dirty="0">
                          <a:solidFill>
                            <a:srgbClr val="000000"/>
                          </a:solidFill>
                          <a:latin typeface="Calibri"/>
                        </a:rPr>
                        <a:t>9.70%</a:t>
                      </a:r>
                    </a:p>
                  </a:txBody>
                  <a:tcPr marR="9144" marT="9144" marB="0" anchor="ctr" anchorCtr="1">
                    <a:lnL w="38100" cap="flat" cmpd="sng" algn="ctr">
                      <a:solidFill>
                        <a:schemeClr val="bg1"/>
                      </a:solidFill>
                      <a:prstDash val="solid"/>
                      <a:round/>
                      <a:headEnd type="none" w="med" len="med"/>
                      <a:tailEnd type="none" w="med" len="med"/>
                    </a:lnL>
                  </a:tcPr>
                </a:tc>
                <a:tc>
                  <a:txBody>
                    <a:bodyPr/>
                    <a:lstStyle/>
                    <a:p>
                      <a:pPr algn="ctr" fontAlgn="b"/>
                      <a:r>
                        <a:rPr lang="en-US" sz="1200" b="1" i="0" u="none" strike="noStrike">
                          <a:solidFill>
                            <a:srgbClr val="000000"/>
                          </a:solidFill>
                          <a:latin typeface="Calibri"/>
                        </a:rPr>
                        <a:t>8%</a:t>
                      </a:r>
                    </a:p>
                  </a:txBody>
                  <a:tcPr marL="8792" marR="8792" marT="8792" marB="0" anchor="ctr"/>
                </a:tc>
                <a:tc>
                  <a:txBody>
                    <a:bodyPr/>
                    <a:lstStyle/>
                    <a:p>
                      <a:pPr algn="ctr" fontAlgn="b"/>
                      <a:r>
                        <a:rPr lang="en-US" sz="1200" b="1" i="0" u="none" strike="noStrike" dirty="0">
                          <a:solidFill>
                            <a:srgbClr val="000000"/>
                          </a:solidFill>
                          <a:latin typeface="Calibri"/>
                        </a:rPr>
                        <a:t>7.20%</a:t>
                      </a:r>
                    </a:p>
                  </a:txBody>
                  <a:tcPr marL="8792" marR="8792" marT="8792" marB="0" anchor="ctr"/>
                </a:tc>
                <a:tc>
                  <a:txBody>
                    <a:bodyPr/>
                    <a:lstStyle/>
                    <a:p>
                      <a:pPr algn="ctr" fontAlgn="b"/>
                      <a:r>
                        <a:rPr lang="en-US" sz="1200" b="1" i="0" u="none" strike="noStrike">
                          <a:solidFill>
                            <a:srgbClr val="000000"/>
                          </a:solidFill>
                          <a:latin typeface="Calibri"/>
                        </a:rPr>
                        <a:t>5%</a:t>
                      </a:r>
                    </a:p>
                  </a:txBody>
                  <a:tcPr marL="8792" marR="8792" marT="8792" marB="0" anchor="ctr"/>
                </a:tc>
                <a:tc>
                  <a:txBody>
                    <a:bodyPr/>
                    <a:lstStyle/>
                    <a:p>
                      <a:pPr algn="ctr" fontAlgn="b"/>
                      <a:r>
                        <a:rPr lang="en-US" sz="1200" b="1" i="0" u="none" strike="noStrike">
                          <a:solidFill>
                            <a:srgbClr val="000000"/>
                          </a:solidFill>
                          <a:latin typeface="Calibri"/>
                        </a:rPr>
                        <a:t>15.80%</a:t>
                      </a:r>
                    </a:p>
                  </a:txBody>
                  <a:tcPr marL="8792" marR="8792" marT="8792" marB="0" anchor="ctr"/>
                </a:tc>
              </a:tr>
              <a:tr h="318863">
                <a:tc vMerge="1">
                  <a:txBody>
                    <a:bodyPr/>
                    <a:lstStyle/>
                    <a:p>
                      <a:pPr algn="l" fontAlgn="b"/>
                      <a:endParaRPr lang="en-US" sz="1200" b="1" i="0" u="none" strike="noStrike" dirty="0">
                        <a:solidFill>
                          <a:srgbClr val="000000"/>
                        </a:solidFill>
                        <a:latin typeface="Calibri"/>
                      </a:endParaRPr>
                    </a:p>
                  </a:txBody>
                  <a:tcPr marL="8792" marR="8792" marT="8792" marB="0" anchor="ctr">
                    <a:lnB w="38100" cap="flat" cmpd="sng" algn="ctr">
                      <a:solidFill>
                        <a:schemeClr val="bg1"/>
                      </a:solidFill>
                      <a:prstDash val="solid"/>
                      <a:round/>
                      <a:headEnd type="none" w="med" len="med"/>
                      <a:tailEnd type="none" w="med" len="med"/>
                    </a:lnB>
                  </a:tcPr>
                </a:tc>
                <a:tc vMerge="1">
                  <a:txBody>
                    <a:bodyPr/>
                    <a:lstStyle/>
                    <a:p>
                      <a:pPr algn="l" fontAlgn="b"/>
                      <a:endParaRPr lang="en-US" sz="1200" b="1" i="0" u="none" strike="noStrike" dirty="0">
                        <a:solidFill>
                          <a:srgbClr val="000000"/>
                        </a:solidFill>
                        <a:latin typeface="Calibri"/>
                      </a:endParaRPr>
                    </a:p>
                  </a:txBody>
                  <a:tcPr marL="8792" marR="8792" marT="8792" marB="0" anchor="ctr">
                    <a:lnB w="38100" cap="flat" cmpd="sng" algn="ctr">
                      <a:solidFill>
                        <a:schemeClr val="bg1"/>
                      </a:solidFill>
                      <a:prstDash val="solid"/>
                      <a:round/>
                      <a:headEnd type="none" w="med" len="med"/>
                      <a:tailEnd type="none" w="med" len="med"/>
                    </a:lnB>
                  </a:tcPr>
                </a:tc>
                <a:tc>
                  <a:txBody>
                    <a:bodyPr/>
                    <a:lstStyle/>
                    <a:p>
                      <a:pPr algn="l" fontAlgn="b"/>
                      <a:r>
                        <a:rPr lang="en-US" sz="1200" b="1" i="0" u="none" strike="noStrike" dirty="0">
                          <a:solidFill>
                            <a:srgbClr val="000000"/>
                          </a:solidFill>
                          <a:latin typeface="Calibri"/>
                        </a:rPr>
                        <a:t>E</a:t>
                      </a:r>
                      <a:r>
                        <a:rPr lang="en-US" sz="1200" b="1" i="0" u="none" strike="noStrike" dirty="0" smtClean="0">
                          <a:solidFill>
                            <a:srgbClr val="000000"/>
                          </a:solidFill>
                          <a:latin typeface="Calibri"/>
                        </a:rPr>
                        <a:t>ngineered </a:t>
                      </a:r>
                      <a:r>
                        <a:rPr lang="en-US" sz="1200" b="1" i="0" u="none" strike="noStrike" dirty="0">
                          <a:solidFill>
                            <a:srgbClr val="000000"/>
                          </a:solidFill>
                          <a:latin typeface="Calibri"/>
                        </a:rPr>
                        <a:t>"A"</a:t>
                      </a:r>
                    </a:p>
                  </a:txBody>
                  <a:tcPr marL="8792" marR="8792" marT="8792"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16.40%</a:t>
                      </a:r>
                    </a:p>
                  </a:txBody>
                  <a:tcPr marR="9144" marT="9144" marB="0" anchor="ctr" anchorCtr="1">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29%</a:t>
                      </a:r>
                    </a:p>
                  </a:txBody>
                  <a:tcPr marL="8792" marR="8792" marT="8792" marB="0" anchor="ctr">
                    <a:lnB w="38100" cap="flat" cmpd="sng" algn="ctr">
                      <a:solidFill>
                        <a:schemeClr val="bg1"/>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11.70%</a:t>
                      </a:r>
                    </a:p>
                  </a:txBody>
                  <a:tcPr marL="8792" marR="8792" marT="8792" marB="0" anchor="ctr">
                    <a:lnB w="38100" cap="flat" cmpd="sng" algn="ctr">
                      <a:solidFill>
                        <a:schemeClr val="bg1"/>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7%</a:t>
                      </a:r>
                    </a:p>
                  </a:txBody>
                  <a:tcPr marL="8792" marR="8792" marT="8792" marB="0" anchor="ctr">
                    <a:lnB w="38100" cap="flat" cmpd="sng" algn="ctr">
                      <a:solidFill>
                        <a:schemeClr val="bg1"/>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20.70%</a:t>
                      </a:r>
                    </a:p>
                  </a:txBody>
                  <a:tcPr marL="8792" marR="8792" marT="8792" marB="0" anchor="ctr">
                    <a:lnB w="38100" cap="flat" cmpd="sng" algn="ctr">
                      <a:solidFill>
                        <a:schemeClr val="bg1"/>
                      </a:solidFill>
                      <a:prstDash val="solid"/>
                      <a:round/>
                      <a:headEnd type="none" w="med" len="med"/>
                      <a:tailEnd type="none" w="med" len="med"/>
                    </a:lnB>
                  </a:tcPr>
                </a:tc>
              </a:tr>
              <a:tr h="318863">
                <a:tc gridSpan="3">
                  <a:txBody>
                    <a:bodyPr/>
                    <a:lstStyle/>
                    <a:p>
                      <a:pPr algn="l" fontAlgn="b"/>
                      <a:r>
                        <a:rPr lang="en-US" sz="1200" b="1" i="0" u="none" strike="noStrike" dirty="0">
                          <a:solidFill>
                            <a:srgbClr val="000000"/>
                          </a:solidFill>
                          <a:latin typeface="Calibri"/>
                        </a:rPr>
                        <a:t> </a:t>
                      </a:r>
                      <a:r>
                        <a:rPr lang="en-US" sz="1200" b="1" i="0" u="none" strike="noStrike" dirty="0" smtClean="0">
                          <a:solidFill>
                            <a:srgbClr val="000000"/>
                          </a:solidFill>
                          <a:latin typeface="Calibri"/>
                        </a:rPr>
                        <a:t>Door </a:t>
                      </a:r>
                      <a:r>
                        <a:rPr lang="en-US" sz="1200" b="1" i="0" u="none" strike="noStrike" dirty="0">
                          <a:solidFill>
                            <a:srgbClr val="000000"/>
                          </a:solidFill>
                          <a:latin typeface="Calibri"/>
                        </a:rPr>
                        <a:t>and Skylight Covers </a:t>
                      </a:r>
                    </a:p>
                  </a:txBody>
                  <a:tcPr marL="8792" marR="8792" marT="8792"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l" fontAlgn="b"/>
                      <a:endParaRPr lang="en-US" sz="1200" b="1" i="0" u="none" strike="noStrike" dirty="0">
                        <a:solidFill>
                          <a:srgbClr val="000000"/>
                        </a:solidFill>
                        <a:latin typeface="Calibri"/>
                      </a:endParaRPr>
                    </a:p>
                  </a:txBody>
                  <a:tcPr marL="8792" marR="8792" marT="8792"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ctr" fontAlgn="b"/>
                      <a:r>
                        <a:rPr lang="en-US" sz="1200" b="1" i="0" u="none" strike="noStrike" dirty="0">
                          <a:solidFill>
                            <a:srgbClr val="000000"/>
                          </a:solidFill>
                          <a:latin typeface="Calibri"/>
                        </a:rPr>
                        <a:t>4.80%</a:t>
                      </a:r>
                    </a:p>
                  </a:txBody>
                  <a:tcPr marR="9144" marT="9144" marB="0" anchor="ctr" anchorCtr="1">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0%</a:t>
                      </a:r>
                    </a:p>
                  </a:txBody>
                  <a:tcPr marL="8792" marR="8792" marT="8792"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10.40%</a:t>
                      </a:r>
                    </a:p>
                  </a:txBody>
                  <a:tcPr marL="8792" marR="8792" marT="8792"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1%</a:t>
                      </a:r>
                    </a:p>
                  </a:txBody>
                  <a:tcPr marL="8792" marR="8792" marT="8792"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20.70%</a:t>
                      </a:r>
                    </a:p>
                  </a:txBody>
                  <a:tcPr marL="8792" marR="8792" marT="8792"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18230">
                <a:tc rowSpan="2">
                  <a:txBody>
                    <a:bodyPr/>
                    <a:lstStyle/>
                    <a:p>
                      <a:pPr algn="l" fontAlgn="b"/>
                      <a:r>
                        <a:rPr lang="en-US" sz="1200" b="1" i="0" u="none" strike="noStrike" dirty="0" smtClean="0">
                          <a:solidFill>
                            <a:srgbClr val="000000"/>
                          </a:solidFill>
                          <a:latin typeface="Calibri"/>
                        </a:rPr>
                        <a:t>Window, door &amp; skylight </a:t>
                      </a:r>
                      <a:r>
                        <a:rPr lang="en-US" sz="1200" b="1" i="0" u="none" strike="noStrike" dirty="0">
                          <a:solidFill>
                            <a:srgbClr val="000000"/>
                          </a:solidFill>
                          <a:latin typeface="Calibri"/>
                        </a:rPr>
                        <a:t>strength</a:t>
                      </a:r>
                    </a:p>
                    <a:p>
                      <a:pPr algn="l" fontAlgn="b"/>
                      <a:r>
                        <a:rPr lang="en-US" sz="1200" b="1" i="0" u="none" strike="noStrike" dirty="0">
                          <a:solidFill>
                            <a:srgbClr val="000000"/>
                          </a:solidFill>
                          <a:latin typeface="Calibri"/>
                        </a:rPr>
                        <a:t> </a:t>
                      </a:r>
                    </a:p>
                  </a:txBody>
                  <a:tcPr marL="8792" marR="8792" marT="8792" marB="0" anchor="ctr">
                    <a:lnT w="38100" cap="flat" cmpd="sng" algn="ctr">
                      <a:solidFill>
                        <a:schemeClr val="bg1"/>
                      </a:solidFill>
                      <a:prstDash val="solid"/>
                      <a:round/>
                      <a:headEnd type="none" w="med" len="med"/>
                      <a:tailEnd type="none" w="med" len="med"/>
                    </a:lnT>
                  </a:tcPr>
                </a:tc>
                <a:tc rowSpan="2">
                  <a:txBody>
                    <a:bodyPr/>
                    <a:lstStyle/>
                    <a:p>
                      <a:pPr algn="l" fontAlgn="b"/>
                      <a:r>
                        <a:rPr lang="en-US" sz="1200" b="1" i="0" u="none" strike="noStrike" dirty="0" smtClean="0">
                          <a:solidFill>
                            <a:srgbClr val="000000"/>
                          </a:solidFill>
                          <a:latin typeface="Calibri"/>
                        </a:rPr>
                        <a:t>  Windows </a:t>
                      </a:r>
                      <a:endParaRPr lang="en-US" sz="1200" b="1" i="0" u="none" strike="noStrike" dirty="0">
                        <a:solidFill>
                          <a:srgbClr val="000000"/>
                        </a:solidFill>
                        <a:latin typeface="Calibri"/>
                      </a:endParaRPr>
                    </a:p>
                  </a:txBody>
                  <a:tcPr marL="8792" marR="8792" marT="8792" marB="0" anchor="ctr">
                    <a:lnT w="38100" cap="flat" cmpd="sng" algn="ctr">
                      <a:solidFill>
                        <a:schemeClr val="bg1"/>
                      </a:solidFill>
                      <a:prstDash val="solid"/>
                      <a:round/>
                      <a:headEnd type="none" w="med" len="med"/>
                      <a:tailEnd type="none" w="med" len="med"/>
                    </a:lnT>
                  </a:tcPr>
                </a:tc>
                <a:tc>
                  <a:txBody>
                    <a:bodyPr/>
                    <a:lstStyle/>
                    <a:p>
                      <a:pPr algn="l" fontAlgn="b"/>
                      <a:r>
                        <a:rPr lang="en-US" sz="1200" b="1" i="0" u="none" strike="noStrike" dirty="0">
                          <a:solidFill>
                            <a:srgbClr val="000000"/>
                          </a:solidFill>
                          <a:latin typeface="Calibri"/>
                        </a:rPr>
                        <a:t>Laminated </a:t>
                      </a:r>
                    </a:p>
                  </a:txBody>
                  <a:tcPr marL="8792" marR="8792" marT="8792"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fontAlgn="b"/>
                      <a:r>
                        <a:rPr lang="en-US" sz="1200" b="1" i="0" u="none" strike="noStrike" dirty="0">
                          <a:solidFill>
                            <a:srgbClr val="000000"/>
                          </a:solidFill>
                          <a:latin typeface="Calibri"/>
                        </a:rPr>
                        <a:t>4.90%</a:t>
                      </a:r>
                    </a:p>
                  </a:txBody>
                  <a:tcPr marR="9144" marT="9144" marB="0" anchor="ctr" anchorCtr="1">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fontAlgn="b"/>
                      <a:r>
                        <a:rPr lang="en-US" sz="1200" b="1" i="0" u="none" strike="noStrike">
                          <a:solidFill>
                            <a:srgbClr val="000000"/>
                          </a:solidFill>
                          <a:latin typeface="Calibri"/>
                        </a:rPr>
                        <a:t>0%</a:t>
                      </a:r>
                    </a:p>
                  </a:txBody>
                  <a:tcPr marL="8792" marR="8792" marT="8792" marB="0" anchor="ctr">
                    <a:lnT w="38100" cap="flat" cmpd="sng" algn="ctr">
                      <a:solidFill>
                        <a:schemeClr val="bg1"/>
                      </a:solidFill>
                      <a:prstDash val="solid"/>
                      <a:round/>
                      <a:headEnd type="none" w="med" len="med"/>
                      <a:tailEnd type="none" w="med" len="med"/>
                    </a:lnT>
                  </a:tcPr>
                </a:tc>
                <a:tc>
                  <a:txBody>
                    <a:bodyPr/>
                    <a:lstStyle/>
                    <a:p>
                      <a:pPr algn="ctr" fontAlgn="b"/>
                      <a:r>
                        <a:rPr lang="en-US" sz="1200" b="1" i="0" u="none" strike="noStrike">
                          <a:solidFill>
                            <a:srgbClr val="000000"/>
                          </a:solidFill>
                          <a:latin typeface="Calibri"/>
                        </a:rPr>
                        <a:t>7.20%</a:t>
                      </a:r>
                    </a:p>
                  </a:txBody>
                  <a:tcPr marL="8792" marR="8792" marT="8792" marB="0" anchor="ctr">
                    <a:lnT w="38100" cap="flat" cmpd="sng" algn="ctr">
                      <a:solidFill>
                        <a:schemeClr val="bg1"/>
                      </a:solidFill>
                      <a:prstDash val="solid"/>
                      <a:round/>
                      <a:headEnd type="none" w="med" len="med"/>
                      <a:tailEnd type="none" w="med" len="med"/>
                    </a:lnT>
                  </a:tcPr>
                </a:tc>
                <a:tc>
                  <a:txBody>
                    <a:bodyPr/>
                    <a:lstStyle/>
                    <a:p>
                      <a:pPr algn="ctr" fontAlgn="b"/>
                      <a:r>
                        <a:rPr lang="en-US" sz="1200" b="1" i="0" u="none" strike="noStrike" dirty="0">
                          <a:solidFill>
                            <a:srgbClr val="000000"/>
                          </a:solidFill>
                          <a:latin typeface="Calibri"/>
                        </a:rPr>
                        <a:t>7%</a:t>
                      </a:r>
                    </a:p>
                  </a:txBody>
                  <a:tcPr marL="8792" marR="8792" marT="8792" marB="0" anchor="ctr">
                    <a:lnT w="38100" cap="flat" cmpd="sng" algn="ctr">
                      <a:solidFill>
                        <a:schemeClr val="bg1"/>
                      </a:solidFill>
                      <a:prstDash val="solid"/>
                      <a:round/>
                      <a:headEnd type="none" w="med" len="med"/>
                      <a:tailEnd type="none" w="med" len="med"/>
                    </a:lnT>
                  </a:tcPr>
                </a:tc>
                <a:tc>
                  <a:txBody>
                    <a:bodyPr/>
                    <a:lstStyle/>
                    <a:p>
                      <a:pPr algn="ctr" fontAlgn="b"/>
                      <a:r>
                        <a:rPr lang="en-US" sz="1200" b="1" i="0" u="none" strike="noStrike" dirty="0">
                          <a:solidFill>
                            <a:srgbClr val="000000"/>
                          </a:solidFill>
                          <a:latin typeface="Calibri"/>
                        </a:rPr>
                        <a:t>0%</a:t>
                      </a:r>
                    </a:p>
                  </a:txBody>
                  <a:tcPr marL="8792" marR="8792" marT="8792" marB="0" anchor="ctr">
                    <a:lnT w="38100" cap="flat" cmpd="sng" algn="ctr">
                      <a:solidFill>
                        <a:schemeClr val="bg1"/>
                      </a:solidFill>
                      <a:prstDash val="solid"/>
                      <a:round/>
                      <a:headEnd type="none" w="med" len="med"/>
                      <a:tailEnd type="none" w="med" len="med"/>
                    </a:lnT>
                  </a:tcPr>
                </a:tc>
              </a:tr>
              <a:tr h="318863">
                <a:tc vMerge="1">
                  <a:txBody>
                    <a:bodyPr/>
                    <a:lstStyle/>
                    <a:p>
                      <a:pPr algn="l" fontAlgn="b"/>
                      <a:endParaRPr lang="en-US" sz="1200" b="1" i="0" u="none" strike="noStrike" dirty="0">
                        <a:solidFill>
                          <a:srgbClr val="000000"/>
                        </a:solidFill>
                        <a:latin typeface="Calibri"/>
                      </a:endParaRPr>
                    </a:p>
                  </a:txBody>
                  <a:tcPr marL="8792" marR="8792" marT="8792" marB="0" anchor="ctr"/>
                </a:tc>
                <a:tc vMerge="1">
                  <a:txBody>
                    <a:bodyPr/>
                    <a:lstStyle/>
                    <a:p>
                      <a:pPr algn="l" fontAlgn="b"/>
                      <a:endParaRPr lang="en-US" sz="1200" b="1" i="0" u="none" strike="noStrike" dirty="0">
                        <a:solidFill>
                          <a:srgbClr val="000000"/>
                        </a:solidFill>
                        <a:latin typeface="Calibri"/>
                      </a:endParaRPr>
                    </a:p>
                  </a:txBody>
                  <a:tcPr marL="8792" marR="8792" marT="8792" marB="0" anchor="ctr"/>
                </a:tc>
                <a:tc>
                  <a:txBody>
                    <a:bodyPr/>
                    <a:lstStyle/>
                    <a:p>
                      <a:pPr algn="l" fontAlgn="b"/>
                      <a:r>
                        <a:rPr lang="en-US" sz="1200" b="1" i="0" u="none" strike="noStrike">
                          <a:solidFill>
                            <a:srgbClr val="000000"/>
                          </a:solidFill>
                          <a:latin typeface="Calibri"/>
                        </a:rPr>
                        <a:t>Impact glass </a:t>
                      </a:r>
                    </a:p>
                  </a:txBody>
                  <a:tcPr marL="8792" marR="8792" marT="8792" marB="0" anchor="ctr">
                    <a:lnR w="38100" cap="flat" cmpd="sng" algn="ctr">
                      <a:solidFill>
                        <a:schemeClr val="bg1"/>
                      </a:solidFill>
                      <a:prstDash val="solid"/>
                      <a:round/>
                      <a:headEnd type="none" w="med" len="med"/>
                      <a:tailEnd type="none" w="med" len="med"/>
                    </a:lnR>
                  </a:tcPr>
                </a:tc>
                <a:tc>
                  <a:txBody>
                    <a:bodyPr/>
                    <a:lstStyle/>
                    <a:p>
                      <a:pPr algn="ctr" fontAlgn="b"/>
                      <a:r>
                        <a:rPr lang="en-US" sz="1200" b="1" i="0" u="none" strike="noStrike" dirty="0">
                          <a:solidFill>
                            <a:srgbClr val="000000"/>
                          </a:solidFill>
                          <a:latin typeface="Calibri"/>
                        </a:rPr>
                        <a:t>16.40%</a:t>
                      </a:r>
                    </a:p>
                  </a:txBody>
                  <a:tcPr marR="9144" marT="9144" marB="0" anchor="ctr" anchorCtr="1">
                    <a:lnL w="38100" cap="flat" cmpd="sng" algn="ctr">
                      <a:solidFill>
                        <a:schemeClr val="bg1"/>
                      </a:solidFill>
                      <a:prstDash val="solid"/>
                      <a:round/>
                      <a:headEnd type="none" w="med" len="med"/>
                      <a:tailEnd type="none" w="med" len="med"/>
                    </a:lnL>
                  </a:tcPr>
                </a:tc>
                <a:tc>
                  <a:txBody>
                    <a:bodyPr/>
                    <a:lstStyle/>
                    <a:p>
                      <a:pPr algn="ctr" fontAlgn="b"/>
                      <a:r>
                        <a:rPr lang="en-US" sz="1200" b="1" i="0" u="none" strike="noStrike">
                          <a:solidFill>
                            <a:srgbClr val="000000"/>
                          </a:solidFill>
                          <a:latin typeface="Calibri"/>
                        </a:rPr>
                        <a:t>29%</a:t>
                      </a:r>
                    </a:p>
                  </a:txBody>
                  <a:tcPr marL="8792" marR="8792" marT="8792" marB="0" anchor="ctr"/>
                </a:tc>
                <a:tc>
                  <a:txBody>
                    <a:bodyPr/>
                    <a:lstStyle/>
                    <a:p>
                      <a:pPr algn="ctr" fontAlgn="b"/>
                      <a:r>
                        <a:rPr lang="en-US" sz="1200" b="1" i="0" u="none" strike="noStrike">
                          <a:solidFill>
                            <a:srgbClr val="000000"/>
                          </a:solidFill>
                          <a:latin typeface="Calibri"/>
                        </a:rPr>
                        <a:t>7.20%</a:t>
                      </a:r>
                    </a:p>
                  </a:txBody>
                  <a:tcPr marL="8792" marR="8792" marT="8792" marB="0" anchor="ctr"/>
                </a:tc>
                <a:tc>
                  <a:txBody>
                    <a:bodyPr/>
                    <a:lstStyle/>
                    <a:p>
                      <a:pPr algn="ctr" fontAlgn="b"/>
                      <a:r>
                        <a:rPr lang="en-US" sz="1200" b="1" i="0" u="none" strike="noStrike">
                          <a:solidFill>
                            <a:srgbClr val="000000"/>
                          </a:solidFill>
                          <a:latin typeface="Calibri"/>
                        </a:rPr>
                        <a:t>9%</a:t>
                      </a:r>
                    </a:p>
                  </a:txBody>
                  <a:tcPr marL="8792" marR="8792" marT="8792" marB="0" anchor="ctr"/>
                </a:tc>
                <a:tc>
                  <a:txBody>
                    <a:bodyPr/>
                    <a:lstStyle/>
                    <a:p>
                      <a:pPr algn="ctr" fontAlgn="b"/>
                      <a:r>
                        <a:rPr lang="en-US" sz="1200" b="1" i="0" u="none" strike="noStrike" dirty="0">
                          <a:solidFill>
                            <a:srgbClr val="000000"/>
                          </a:solidFill>
                          <a:latin typeface="Calibri"/>
                        </a:rPr>
                        <a:t>20.70%</a:t>
                      </a:r>
                    </a:p>
                  </a:txBody>
                  <a:tcPr marL="8792" marR="8792" marT="8792" marB="0" anchor="ctr"/>
                </a:tc>
              </a:tr>
            </a:tbl>
          </a:graphicData>
        </a:graphic>
      </p:graphicFrame>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10</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363870352"/>
              </p:ext>
            </p:extLst>
          </p:nvPr>
        </p:nvGraphicFramePr>
        <p:xfrm>
          <a:off x="457200" y="5638800"/>
          <a:ext cx="6784331" cy="633632"/>
        </p:xfrm>
        <a:graphic>
          <a:graphicData uri="http://schemas.openxmlformats.org/drawingml/2006/table">
            <a:tbl>
              <a:tblPr/>
              <a:tblGrid>
                <a:gridCol w="6784331"/>
              </a:tblGrid>
              <a:tr h="633632">
                <a:tc>
                  <a:txBody>
                    <a:bodyPr/>
                    <a:lstStyle/>
                    <a:p>
                      <a:pPr marL="0" indent="0" algn="l" fontAlgn="b">
                        <a:buFont typeface="Arial" charset="0"/>
                        <a:buNone/>
                      </a:pPr>
                      <a:r>
                        <a:rPr lang="en-US" sz="1200" b="0" i="0" u="none" strike="noStrike" dirty="0" smtClean="0">
                          <a:solidFill>
                            <a:srgbClr val="000000"/>
                          </a:solidFill>
                          <a:latin typeface="Calibri"/>
                        </a:rPr>
                        <a:t>*</a:t>
                      </a:r>
                      <a:r>
                        <a:rPr lang="en-US" sz="1200" b="0" i="0" u="none" strike="noStrike" dirty="0" err="1" smtClean="0">
                          <a:solidFill>
                            <a:srgbClr val="000000"/>
                          </a:solidFill>
                          <a:latin typeface="Calibri"/>
                        </a:rPr>
                        <a:t>Equecat</a:t>
                      </a:r>
                      <a:r>
                        <a:rPr lang="en-US" sz="1200" b="0" i="0" u="none" strike="noStrike" dirty="0" smtClean="0">
                          <a:solidFill>
                            <a:srgbClr val="000000"/>
                          </a:solidFill>
                          <a:latin typeface="Calibri"/>
                        </a:rPr>
                        <a:t> is not used for insurance modeling, but primarily for reinsurance modeling.</a:t>
                      </a:r>
                    </a:p>
                    <a:p>
                      <a:pPr marL="0" indent="0" algn="l" fontAlgn="b">
                        <a:buFont typeface="Arial" charset="0"/>
                        <a:buNone/>
                      </a:pPr>
                      <a:r>
                        <a:rPr lang="en-US" sz="1200" b="0" i="0" u="none" strike="noStrike" dirty="0" smtClean="0">
                          <a:solidFill>
                            <a:srgbClr val="000000"/>
                          </a:solidFill>
                          <a:latin typeface="Calibri"/>
                        </a:rPr>
                        <a:t>Source:  Florida </a:t>
                      </a:r>
                      <a:r>
                        <a:rPr lang="en-US" sz="1200" b="0" i="0" u="none" strike="noStrike" dirty="0">
                          <a:solidFill>
                            <a:srgbClr val="000000"/>
                          </a:solidFill>
                          <a:latin typeface="Calibri"/>
                        </a:rPr>
                        <a:t>Commission on Hurricane Loss Projection Methodology Submissions 2011 Model Year</a:t>
                      </a:r>
                    </a:p>
                    <a:p>
                      <a:pPr algn="l" fontAlgn="b"/>
                      <a:r>
                        <a:rPr lang="en-US" sz="1200" b="0" i="0" u="none" strike="noStrike" dirty="0">
                          <a:solidFill>
                            <a:srgbClr val="000000"/>
                          </a:solidFill>
                          <a:latin typeface="Calibri"/>
                        </a:rPr>
                        <a:t>Compiled November 11, </a:t>
                      </a:r>
                      <a:r>
                        <a:rPr lang="en-US" sz="1200" b="0" i="0" u="none" strike="noStrike" dirty="0" smtClean="0">
                          <a:solidFill>
                            <a:srgbClr val="000000"/>
                          </a:solidFill>
                          <a:latin typeface="Calibri"/>
                        </a:rPr>
                        <a:t>2012</a:t>
                      </a:r>
                      <a:r>
                        <a:rPr lang="en-US" sz="1200" b="0" i="0" u="none" strike="noStrike" baseline="0" dirty="0" smtClean="0">
                          <a:solidFill>
                            <a:srgbClr val="000000"/>
                          </a:solidFill>
                          <a:latin typeface="Calibri"/>
                        </a:rPr>
                        <a:t> </a:t>
                      </a:r>
                      <a:r>
                        <a:rPr lang="en-US" sz="1200" b="0" i="0" u="none" strike="noStrike" dirty="0" smtClean="0">
                          <a:solidFill>
                            <a:srgbClr val="000000"/>
                          </a:solidFill>
                          <a:latin typeface="Calibri"/>
                        </a:rPr>
                        <a:t>by </a:t>
                      </a:r>
                      <a:r>
                        <a:rPr lang="en-US" sz="1200" b="0" i="0" u="none" strike="noStrike" dirty="0">
                          <a:solidFill>
                            <a:srgbClr val="000000"/>
                          </a:solidFill>
                          <a:latin typeface="Calibri"/>
                        </a:rPr>
                        <a:t>Annalise Mannix, P.E. </a:t>
                      </a:r>
                    </a:p>
                  </a:txBody>
                  <a:tcPr marL="8792" marR="8792" marT="8792"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10" name="TextBox 9"/>
          <p:cNvSpPr txBox="1"/>
          <p:nvPr/>
        </p:nvSpPr>
        <p:spPr>
          <a:xfrm>
            <a:off x="533400" y="1752600"/>
            <a:ext cx="8153400" cy="923330"/>
          </a:xfrm>
          <a:prstGeom prst="rect">
            <a:avLst/>
          </a:prstGeom>
          <a:noFill/>
        </p:spPr>
        <p:txBody>
          <a:bodyPr wrap="square" rtlCol="0">
            <a:spAutoFit/>
          </a:bodyPr>
          <a:lstStyle/>
          <a:p>
            <a:r>
              <a:rPr lang="en-US" dirty="0" smtClean="0"/>
              <a:t>Most models used to set rates for windstorm insurance give impact glass the strongest rating, equivalent to or greater than Class A engineered shutters (aluminum corrugated shutters, roll-down shutters, </a:t>
            </a:r>
            <a:r>
              <a:rPr lang="en-US" dirty="0" err="1" smtClean="0"/>
              <a:t>accordian</a:t>
            </a:r>
            <a:r>
              <a:rPr lang="en-US" dirty="0" smtClean="0"/>
              <a:t> shutters).</a:t>
            </a:r>
            <a:endParaRPr lang="en-US" dirty="0"/>
          </a:p>
        </p:txBody>
      </p:sp>
    </p:spTree>
    <p:extLst>
      <p:ext uri="{BB962C8B-B14F-4D97-AF65-F5344CB8AC3E}">
        <p14:creationId xmlns:p14="http://schemas.microsoft.com/office/powerpoint/2010/main" val="3330971503"/>
      </p:ext>
    </p:extLst>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850857" cy="1143000"/>
          </a:xfrm>
        </p:spPr>
        <p:txBody>
          <a:bodyPr/>
          <a:lstStyle/>
          <a:p>
            <a:r>
              <a:rPr lang="en-US" sz="3200" dirty="0">
                <a:solidFill>
                  <a:prstClr val="white"/>
                </a:solidFill>
              </a:rPr>
              <a:t>Section </a:t>
            </a:r>
            <a:r>
              <a:rPr lang="en-US" sz="3200" dirty="0" smtClean="0">
                <a:solidFill>
                  <a:prstClr val="white"/>
                </a:solidFill>
              </a:rPr>
              <a:t>2 </a:t>
            </a:r>
            <a:r>
              <a:rPr lang="en-US" sz="3200" dirty="0">
                <a:solidFill>
                  <a:prstClr val="white"/>
                </a:solidFill>
              </a:rPr>
              <a:t>(continued):</a:t>
            </a:r>
            <a:br>
              <a:rPr lang="en-US" sz="3200" dirty="0">
                <a:solidFill>
                  <a:prstClr val="white"/>
                </a:solidFill>
              </a:rPr>
            </a:br>
            <a:r>
              <a:rPr lang="en-US" sz="3200" dirty="0">
                <a:solidFill>
                  <a:prstClr val="white"/>
                </a:solidFill>
              </a:rPr>
              <a:t>Preserving Property</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Are Shutters Equivalent to Wind Resistant Windows?</a:t>
            </a:r>
          </a:p>
          <a:p>
            <a:pPr lvl="1"/>
            <a:r>
              <a:rPr lang="en-US" dirty="0" smtClean="0"/>
              <a:t>Yes, shutters protect openings about as well as impact windows – but only if you are home to close them.  If you can't get back here while a storm is barreling down (say you are on a business trip or visiting Mom) or if you can't get to the windows with a ladder you are at a loss.  Envision the 80-year old or a pregnant mom, or an unstable 40-year old with a bad knee and no hand-eye coordination installing shutters alone - virtually impossible. How about the physically or mentally disabled? And where do you store that 30-40 foot ladder for these tall homes?</a:t>
            </a:r>
          </a:p>
          <a:p>
            <a:endParaRPr lang="en-US" dirty="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11</a:t>
            </a:fld>
            <a:endParaRPr lang="en-US" dirty="0"/>
          </a:p>
        </p:txBody>
      </p:sp>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Section 3:  </a:t>
            </a:r>
            <a:br>
              <a:rPr lang="en-US" dirty="0" smtClean="0"/>
            </a:br>
            <a:r>
              <a:rPr lang="en-US" dirty="0" smtClean="0"/>
              <a:t>Undue Hardship</a:t>
            </a:r>
            <a:endParaRPr lang="en-US" dirty="0"/>
          </a:p>
        </p:txBody>
      </p:sp>
      <p:sp>
        <p:nvSpPr>
          <p:cNvPr id="3" name="Content Placeholder 2"/>
          <p:cNvSpPr>
            <a:spLocks noGrp="1"/>
          </p:cNvSpPr>
          <p:nvPr>
            <p:ph idx="1"/>
          </p:nvPr>
        </p:nvSpPr>
        <p:spPr/>
        <p:txBody>
          <a:bodyPr/>
          <a:lstStyle/>
          <a:p>
            <a:r>
              <a:rPr lang="en-US" dirty="0" smtClean="0"/>
              <a:t>Historic architecture review committees have a responsibility to mitigate against “undue economic hardship for the property owner.”</a:t>
            </a:r>
          </a:p>
          <a:p>
            <a:r>
              <a:rPr lang="en-US" dirty="0" smtClean="0"/>
              <a:t>HARC’s insistence on wood-frame windows in the historic district causes hardship in several ways.</a:t>
            </a:r>
            <a:endParaRPr lang="en-US" dirty="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12</a:t>
            </a:fld>
            <a:endParaRPr lang="en-US" dirty="0"/>
          </a:p>
        </p:txBody>
      </p:sp>
    </p:spTree>
    <p:extLst>
      <p:ext uri="{BB962C8B-B14F-4D97-AF65-F5344CB8AC3E}">
        <p14:creationId xmlns:p14="http://schemas.microsoft.com/office/powerpoint/2010/main" val="2873487976"/>
      </p:ext>
    </p:extLst>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white"/>
                </a:solidFill>
              </a:rPr>
              <a:t>Section 3</a:t>
            </a:r>
            <a:r>
              <a:rPr lang="en-US" sz="3200" dirty="0" smtClean="0">
                <a:solidFill>
                  <a:prstClr val="white"/>
                </a:solidFill>
              </a:rPr>
              <a:t> (continued):  </a:t>
            </a:r>
            <a:br>
              <a:rPr lang="en-US" sz="3200" dirty="0" smtClean="0">
                <a:solidFill>
                  <a:prstClr val="white"/>
                </a:solidFill>
              </a:rPr>
            </a:br>
            <a:r>
              <a:rPr lang="en-US" sz="3200" dirty="0" smtClean="0">
                <a:solidFill>
                  <a:prstClr val="white"/>
                </a:solidFill>
              </a:rPr>
              <a:t>Undue </a:t>
            </a:r>
            <a:r>
              <a:rPr lang="en-US" sz="3200" dirty="0">
                <a:solidFill>
                  <a:prstClr val="white"/>
                </a:solidFill>
              </a:rPr>
              <a:t>Hardship</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05637228"/>
              </p:ext>
            </p:extLst>
          </p:nvPr>
        </p:nvGraphicFramePr>
        <p:xfrm>
          <a:off x="457200" y="3581400"/>
          <a:ext cx="8229600" cy="1584960"/>
        </p:xfrm>
        <a:graphic>
          <a:graphicData uri="http://schemas.openxmlformats.org/drawingml/2006/table">
            <a:tbl>
              <a:tblPr firstRow="1" bandRow="1">
                <a:tableStyleId>{5C22544A-7EE6-4342-B048-85BDC9FD1C3A}</a:tableStyleId>
              </a:tblPr>
              <a:tblGrid>
                <a:gridCol w="5943600"/>
                <a:gridCol w="2286000"/>
              </a:tblGrid>
              <a:tr h="370840">
                <a:tc>
                  <a:txBody>
                    <a:bodyPr/>
                    <a:lstStyle/>
                    <a:p>
                      <a:r>
                        <a:rPr lang="en-US" sz="2000" dirty="0" smtClean="0"/>
                        <a:t>Type of Window</a:t>
                      </a:r>
                      <a:endParaRPr lang="en-US" sz="2000" dirty="0"/>
                    </a:p>
                  </a:txBody>
                  <a:tcPr/>
                </a:tc>
                <a:tc>
                  <a:txBody>
                    <a:bodyPr/>
                    <a:lstStyle/>
                    <a:p>
                      <a:pPr algn="r"/>
                      <a:r>
                        <a:rPr lang="en-US" sz="2000" dirty="0" smtClean="0"/>
                        <a:t>Approx. Cost</a:t>
                      </a:r>
                      <a:endParaRPr lang="en-US" sz="2000" dirty="0"/>
                    </a:p>
                  </a:txBody>
                  <a:tcPr/>
                </a:tc>
              </a:tr>
              <a:tr h="370840">
                <a:tc>
                  <a:txBody>
                    <a:bodyPr/>
                    <a:lstStyle/>
                    <a:p>
                      <a:r>
                        <a:rPr lang="en-US" sz="2000" dirty="0" smtClean="0"/>
                        <a:t>HARC-approved single pane wood-frame</a:t>
                      </a:r>
                      <a:r>
                        <a:rPr lang="en-US" sz="2000" baseline="0" dirty="0" smtClean="0"/>
                        <a:t> window</a:t>
                      </a:r>
                      <a:endParaRPr lang="en-US" sz="2000" dirty="0"/>
                    </a:p>
                  </a:txBody>
                  <a:tcPr/>
                </a:tc>
                <a:tc>
                  <a:txBody>
                    <a:bodyPr/>
                    <a:lstStyle/>
                    <a:p>
                      <a:pPr algn="r"/>
                      <a:r>
                        <a:rPr lang="en-US" sz="2000" dirty="0" smtClean="0"/>
                        <a:t>$600</a:t>
                      </a:r>
                      <a:endParaRPr lang="en-US" sz="2000" dirty="0"/>
                    </a:p>
                  </a:txBody>
                  <a:tcPr/>
                </a:tc>
              </a:tr>
              <a:tr h="370840">
                <a:tc>
                  <a:txBody>
                    <a:bodyPr/>
                    <a:lstStyle/>
                    <a:p>
                      <a:r>
                        <a:rPr lang="en-US" sz="2000" dirty="0" smtClean="0"/>
                        <a:t>Synthetic-clad single pane impact window</a:t>
                      </a:r>
                      <a:endParaRPr lang="en-US" sz="2000" dirty="0"/>
                    </a:p>
                  </a:txBody>
                  <a:tcPr/>
                </a:tc>
                <a:tc>
                  <a:txBody>
                    <a:bodyPr/>
                    <a:lstStyle/>
                    <a:p>
                      <a:pPr algn="r"/>
                      <a:r>
                        <a:rPr lang="en-US" sz="2000" dirty="0" smtClean="0"/>
                        <a:t>$400-$450</a:t>
                      </a:r>
                      <a:endParaRPr lang="en-US" sz="2000" dirty="0"/>
                    </a:p>
                  </a:txBody>
                  <a:tcPr/>
                </a:tc>
              </a:tr>
              <a:tr h="370840">
                <a:tc>
                  <a:txBody>
                    <a:bodyPr/>
                    <a:lstStyle/>
                    <a:p>
                      <a:r>
                        <a:rPr lang="en-US" sz="2000" dirty="0" smtClean="0"/>
                        <a:t>Wood-clad single pane impact window</a:t>
                      </a:r>
                      <a:endParaRPr lang="en-US" sz="2000" dirty="0"/>
                    </a:p>
                  </a:txBody>
                  <a:tcPr/>
                </a:tc>
                <a:tc>
                  <a:txBody>
                    <a:bodyPr/>
                    <a:lstStyle/>
                    <a:p>
                      <a:pPr algn="r"/>
                      <a:r>
                        <a:rPr lang="en-US" sz="2000" dirty="0" smtClean="0"/>
                        <a:t>$1,000</a:t>
                      </a:r>
                      <a:endParaRPr lang="en-US" sz="2000" dirty="0"/>
                    </a:p>
                  </a:txBody>
                  <a:tcPr/>
                </a:tc>
              </a:tr>
            </a:tbl>
          </a:graphicData>
        </a:graphic>
      </p:graphicFrame>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13</a:t>
            </a:fld>
            <a:endParaRPr lang="en-US" dirty="0"/>
          </a:p>
        </p:txBody>
      </p:sp>
      <p:sp>
        <p:nvSpPr>
          <p:cNvPr id="8" name="TextBox 7"/>
          <p:cNvSpPr txBox="1"/>
          <p:nvPr/>
        </p:nvSpPr>
        <p:spPr>
          <a:xfrm>
            <a:off x="457200" y="5410200"/>
            <a:ext cx="8229600" cy="307777"/>
          </a:xfrm>
          <a:prstGeom prst="rect">
            <a:avLst/>
          </a:prstGeom>
          <a:noFill/>
        </p:spPr>
        <p:txBody>
          <a:bodyPr wrap="square" rtlCol="0">
            <a:spAutoFit/>
          </a:bodyPr>
          <a:lstStyle/>
          <a:p>
            <a:r>
              <a:rPr lang="en-US" sz="1400" dirty="0" smtClean="0"/>
              <a:t>Estimate from Lane Thrasher at Island Doors</a:t>
            </a:r>
            <a:endParaRPr lang="en-US" sz="1400" dirty="0"/>
          </a:p>
        </p:txBody>
      </p:sp>
      <p:sp>
        <p:nvSpPr>
          <p:cNvPr id="9" name="TextBox 8"/>
          <p:cNvSpPr txBox="1"/>
          <p:nvPr/>
        </p:nvSpPr>
        <p:spPr>
          <a:xfrm>
            <a:off x="457200" y="1905000"/>
            <a:ext cx="8229600" cy="1569660"/>
          </a:xfrm>
          <a:prstGeom prst="rect">
            <a:avLst/>
          </a:prstGeom>
          <a:noFill/>
        </p:spPr>
        <p:txBody>
          <a:bodyPr wrap="square" rtlCol="0">
            <a:spAutoFit/>
          </a:bodyPr>
          <a:lstStyle/>
          <a:p>
            <a:r>
              <a:rPr lang="en-US" sz="2400" dirty="0" smtClean="0"/>
              <a:t>Windows approved by HARC and wood-clad windows (likely approved by HARC) are more expensive than other impact windows.  These estimates are for a typical 3’ x 5’ single pane window.</a:t>
            </a:r>
            <a:endParaRPr lang="en-US" sz="2400" dirty="0"/>
          </a:p>
        </p:txBody>
      </p:sp>
    </p:spTree>
    <p:extLst>
      <p:ext uri="{BB962C8B-B14F-4D97-AF65-F5344CB8AC3E}">
        <p14:creationId xmlns:p14="http://schemas.microsoft.com/office/powerpoint/2010/main" val="1948668760"/>
      </p:ext>
    </p:extLst>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white"/>
                </a:solidFill>
              </a:rPr>
              <a:t>Section </a:t>
            </a:r>
            <a:r>
              <a:rPr lang="en-US" sz="3200" dirty="0" smtClean="0">
                <a:solidFill>
                  <a:prstClr val="white"/>
                </a:solidFill>
              </a:rPr>
              <a:t>3 </a:t>
            </a:r>
            <a:r>
              <a:rPr lang="en-US" sz="3200" dirty="0">
                <a:solidFill>
                  <a:prstClr val="white"/>
                </a:solidFill>
              </a:rPr>
              <a:t>(continued):  </a:t>
            </a:r>
            <a:br>
              <a:rPr lang="en-US" sz="3200" dirty="0">
                <a:solidFill>
                  <a:prstClr val="white"/>
                </a:solidFill>
              </a:rPr>
            </a:br>
            <a:r>
              <a:rPr lang="en-US" sz="3200" dirty="0">
                <a:solidFill>
                  <a:prstClr val="white"/>
                </a:solidFill>
              </a:rPr>
              <a:t>Undue Hardship</a:t>
            </a:r>
            <a:endParaRPr lang="en-US" dirty="0"/>
          </a:p>
        </p:txBody>
      </p:sp>
      <p:sp>
        <p:nvSpPr>
          <p:cNvPr id="3" name="Content Placeholder 2"/>
          <p:cNvSpPr>
            <a:spLocks noGrp="1"/>
          </p:cNvSpPr>
          <p:nvPr>
            <p:ph idx="1"/>
          </p:nvPr>
        </p:nvSpPr>
        <p:spPr/>
        <p:txBody>
          <a:bodyPr>
            <a:normAutofit/>
          </a:bodyPr>
          <a:lstStyle/>
          <a:p>
            <a:r>
              <a:rPr lang="en-US" dirty="0" smtClean="0"/>
              <a:t>The use of shutters on</a:t>
            </a:r>
            <a:r>
              <a:rPr lang="en-US" i="1" dirty="0" smtClean="0"/>
              <a:t> top of replacement windows</a:t>
            </a:r>
            <a:r>
              <a:rPr lang="en-US" dirty="0" smtClean="0"/>
              <a:t> causes the homeowner to pay twice for protection.  The homeowner pays once for the new window, and again for shutters to be installed ($250).  The initial cost is excessive, and has greater life cycle cost given wood’s potential to rot and requirement to be repainted.  </a:t>
            </a:r>
          </a:p>
          <a:p>
            <a:endParaRPr lang="en-US" dirty="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14</a:t>
            </a:fld>
            <a:endParaRPr lang="en-US" dirty="0"/>
          </a:p>
        </p:txBody>
      </p:sp>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white"/>
                </a:solidFill>
              </a:rPr>
              <a:t>Section </a:t>
            </a:r>
            <a:r>
              <a:rPr lang="en-US" sz="3200" dirty="0" smtClean="0">
                <a:solidFill>
                  <a:prstClr val="white"/>
                </a:solidFill>
              </a:rPr>
              <a:t>3 </a:t>
            </a:r>
            <a:r>
              <a:rPr lang="en-US" sz="3200" dirty="0">
                <a:solidFill>
                  <a:prstClr val="white"/>
                </a:solidFill>
              </a:rPr>
              <a:t>(continued):  </a:t>
            </a:r>
            <a:br>
              <a:rPr lang="en-US" sz="3200" dirty="0">
                <a:solidFill>
                  <a:prstClr val="white"/>
                </a:solidFill>
              </a:rPr>
            </a:br>
            <a:r>
              <a:rPr lang="en-US" sz="3200" dirty="0">
                <a:solidFill>
                  <a:prstClr val="white"/>
                </a:solidFill>
              </a:rPr>
              <a:t>Undue Hardship</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72772101"/>
              </p:ext>
            </p:extLst>
          </p:nvPr>
        </p:nvGraphicFramePr>
        <p:xfrm>
          <a:off x="457200" y="3581400"/>
          <a:ext cx="8229600" cy="1188720"/>
        </p:xfrm>
        <a:graphic>
          <a:graphicData uri="http://schemas.openxmlformats.org/drawingml/2006/table">
            <a:tbl>
              <a:tblPr firstRow="1" bandRow="1">
                <a:tableStyleId>{5C22544A-7EE6-4342-B048-85BDC9FD1C3A}</a:tableStyleId>
              </a:tblPr>
              <a:tblGrid>
                <a:gridCol w="6324600"/>
                <a:gridCol w="1905000"/>
              </a:tblGrid>
              <a:tr h="370840">
                <a:tc>
                  <a:txBody>
                    <a:bodyPr/>
                    <a:lstStyle/>
                    <a:p>
                      <a:r>
                        <a:rPr lang="en-US" sz="2000" dirty="0" smtClean="0"/>
                        <a:t>Type of Window</a:t>
                      </a:r>
                      <a:endParaRPr lang="en-US" sz="2000" dirty="0"/>
                    </a:p>
                  </a:txBody>
                  <a:tcPr/>
                </a:tc>
                <a:tc>
                  <a:txBody>
                    <a:bodyPr/>
                    <a:lstStyle/>
                    <a:p>
                      <a:pPr algn="r"/>
                      <a:r>
                        <a:rPr lang="en-US" sz="2000" dirty="0" smtClean="0"/>
                        <a:t>Cost</a:t>
                      </a:r>
                      <a:endParaRPr lang="en-US" sz="2000" dirty="0"/>
                    </a:p>
                  </a:txBody>
                  <a:tcPr/>
                </a:tc>
              </a:tr>
              <a:tr h="370840">
                <a:tc>
                  <a:txBody>
                    <a:bodyPr/>
                    <a:lstStyle/>
                    <a:p>
                      <a:r>
                        <a:rPr lang="en-US" sz="2000" dirty="0" smtClean="0"/>
                        <a:t>Base Premium without</a:t>
                      </a:r>
                      <a:r>
                        <a:rPr lang="en-US" sz="2000" baseline="0" dirty="0" smtClean="0"/>
                        <a:t> credit for window protection</a:t>
                      </a:r>
                      <a:endParaRPr lang="en-US" sz="2000" dirty="0"/>
                    </a:p>
                  </a:txBody>
                  <a:tcPr/>
                </a:tc>
                <a:tc>
                  <a:txBody>
                    <a:bodyPr/>
                    <a:lstStyle/>
                    <a:p>
                      <a:pPr algn="r"/>
                      <a:r>
                        <a:rPr lang="en-US" sz="2000" dirty="0" smtClean="0"/>
                        <a:t>$20,226</a:t>
                      </a:r>
                      <a:endParaRPr lang="en-US" sz="2000" dirty="0"/>
                    </a:p>
                  </a:txBody>
                  <a:tcPr/>
                </a:tc>
              </a:tr>
              <a:tr h="370840">
                <a:tc>
                  <a:txBody>
                    <a:bodyPr/>
                    <a:lstStyle/>
                    <a:p>
                      <a:r>
                        <a:rPr lang="en-US" sz="2000" dirty="0" smtClean="0"/>
                        <a:t>Base premium with credit</a:t>
                      </a:r>
                      <a:r>
                        <a:rPr lang="en-US" sz="2000" baseline="0" dirty="0" smtClean="0"/>
                        <a:t> for window protection</a:t>
                      </a:r>
                      <a:endParaRPr lang="en-US" sz="2000" dirty="0"/>
                    </a:p>
                  </a:txBody>
                  <a:tcPr/>
                </a:tc>
                <a:tc>
                  <a:txBody>
                    <a:bodyPr/>
                    <a:lstStyle/>
                    <a:p>
                      <a:pPr algn="r"/>
                      <a:r>
                        <a:rPr lang="en-US" sz="2000" dirty="0" smtClean="0"/>
                        <a:t>$12,337</a:t>
                      </a:r>
                      <a:endParaRPr lang="en-US" sz="2000" dirty="0"/>
                    </a:p>
                  </a:txBody>
                  <a:tcPr/>
                </a:tc>
              </a:tr>
            </a:tbl>
          </a:graphicData>
        </a:graphic>
      </p:graphicFrame>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15</a:t>
            </a:fld>
            <a:endParaRPr lang="en-US" dirty="0"/>
          </a:p>
        </p:txBody>
      </p:sp>
      <p:sp>
        <p:nvSpPr>
          <p:cNvPr id="8" name="TextBox 7"/>
          <p:cNvSpPr txBox="1"/>
          <p:nvPr/>
        </p:nvSpPr>
        <p:spPr>
          <a:xfrm>
            <a:off x="457200" y="5410200"/>
            <a:ext cx="8229600" cy="307777"/>
          </a:xfrm>
          <a:prstGeom prst="rect">
            <a:avLst/>
          </a:prstGeom>
          <a:noFill/>
        </p:spPr>
        <p:txBody>
          <a:bodyPr wrap="square" rtlCol="0">
            <a:spAutoFit/>
          </a:bodyPr>
          <a:lstStyle/>
          <a:p>
            <a:r>
              <a:rPr lang="en-US" sz="1400" dirty="0" smtClean="0"/>
              <a:t>Estimate for a $300,000 frame house built in 1928, provided by Southernmost Insurance Agency</a:t>
            </a:r>
            <a:endParaRPr lang="en-US" sz="1400" dirty="0"/>
          </a:p>
        </p:txBody>
      </p:sp>
      <p:sp>
        <p:nvSpPr>
          <p:cNvPr id="9" name="TextBox 8"/>
          <p:cNvSpPr txBox="1"/>
          <p:nvPr/>
        </p:nvSpPr>
        <p:spPr>
          <a:xfrm>
            <a:off x="457200" y="1905000"/>
            <a:ext cx="8229600" cy="1569660"/>
          </a:xfrm>
          <a:prstGeom prst="rect">
            <a:avLst/>
          </a:prstGeom>
          <a:noFill/>
        </p:spPr>
        <p:txBody>
          <a:bodyPr wrap="square" rtlCol="0">
            <a:spAutoFit/>
          </a:bodyPr>
          <a:lstStyle/>
          <a:p>
            <a:r>
              <a:rPr lang="en-US" sz="2400" dirty="0" smtClean="0"/>
              <a:t>Wood shutters, approved by HARC, receive no mitigation credits from Citizens Property Insurance.  Windstorm insurance is more costly to homeowners who adhere to HARC guidelines.</a:t>
            </a:r>
            <a:endParaRPr lang="en-US" sz="2400" dirty="0"/>
          </a:p>
        </p:txBody>
      </p:sp>
    </p:spTree>
    <p:extLst>
      <p:ext uri="{BB962C8B-B14F-4D97-AF65-F5344CB8AC3E}">
        <p14:creationId xmlns:p14="http://schemas.microsoft.com/office/powerpoint/2010/main" val="3330307467"/>
      </p:ext>
    </p:extLst>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white"/>
                </a:solidFill>
              </a:rPr>
              <a:t>Section </a:t>
            </a:r>
            <a:r>
              <a:rPr lang="en-US" sz="3200" dirty="0" smtClean="0">
                <a:solidFill>
                  <a:prstClr val="white"/>
                </a:solidFill>
              </a:rPr>
              <a:t>3 </a:t>
            </a:r>
            <a:r>
              <a:rPr lang="en-US" sz="3200" dirty="0">
                <a:solidFill>
                  <a:prstClr val="white"/>
                </a:solidFill>
              </a:rPr>
              <a:t>(continued):  </a:t>
            </a:r>
            <a:br>
              <a:rPr lang="en-US" sz="3200" dirty="0">
                <a:solidFill>
                  <a:prstClr val="white"/>
                </a:solidFill>
              </a:rPr>
            </a:br>
            <a:r>
              <a:rPr lang="en-US" sz="3200" dirty="0">
                <a:solidFill>
                  <a:prstClr val="white"/>
                </a:solidFill>
              </a:rPr>
              <a:t>Undue Hardship</a:t>
            </a:r>
            <a:endParaRPr lang="en-US" dirty="0"/>
          </a:p>
        </p:txBody>
      </p:sp>
      <p:sp>
        <p:nvSpPr>
          <p:cNvPr id="3" name="Content Placeholder 2"/>
          <p:cNvSpPr>
            <a:spLocks noGrp="1"/>
          </p:cNvSpPr>
          <p:nvPr>
            <p:ph idx="1"/>
          </p:nvPr>
        </p:nvSpPr>
        <p:spPr/>
        <p:txBody>
          <a:bodyPr>
            <a:normAutofit lnSpcReduction="10000"/>
          </a:bodyPr>
          <a:lstStyle/>
          <a:p>
            <a:pPr lvl="0">
              <a:buClr>
                <a:srgbClr val="FF9900"/>
              </a:buClr>
            </a:pPr>
            <a:r>
              <a:rPr lang="en-US" sz="3000" dirty="0">
                <a:solidFill>
                  <a:srgbClr val="143F6A"/>
                </a:solidFill>
              </a:rPr>
              <a:t>It is somewhat naïve to believe that a wood window installed today is equivalent to a wood window installed a century ago.  The former is from farmed new growth wood and likely less durable than the former, crafted from old growth wood</a:t>
            </a:r>
            <a:r>
              <a:rPr lang="en-US" sz="3000" dirty="0" smtClean="0">
                <a:solidFill>
                  <a:srgbClr val="143F6A"/>
                </a:solidFill>
              </a:rPr>
              <a:t>.</a:t>
            </a:r>
          </a:p>
          <a:p>
            <a:pPr lvl="0">
              <a:buClr>
                <a:srgbClr val="FF9900"/>
              </a:buClr>
            </a:pPr>
            <a:r>
              <a:rPr lang="en-US" sz="3000" dirty="0" smtClean="0">
                <a:solidFill>
                  <a:srgbClr val="143F6A"/>
                </a:solidFill>
              </a:rPr>
              <a:t>The maintenance and increased frequency of replacing wood-frame windows compared to impact windows is an additional economic hardship. </a:t>
            </a:r>
            <a:endParaRPr lang="en-US" dirty="0" smtClean="0"/>
          </a:p>
          <a:p>
            <a:endParaRPr lang="en-US" dirty="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16</a:t>
            </a:fld>
            <a:endParaRPr lang="en-US" dirty="0"/>
          </a:p>
        </p:txBody>
      </p:sp>
    </p:spTree>
    <p:extLst>
      <p:ext uri="{BB962C8B-B14F-4D97-AF65-F5344CB8AC3E}">
        <p14:creationId xmlns:p14="http://schemas.microsoft.com/office/powerpoint/2010/main" val="2404349339"/>
      </p:ext>
    </p:extLst>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a:solidFill>
                  <a:prstClr val="white"/>
                </a:solidFill>
              </a:rPr>
              <a:t>Section </a:t>
            </a:r>
            <a:r>
              <a:rPr lang="en-US" sz="3200" dirty="0" smtClean="0">
                <a:solidFill>
                  <a:prstClr val="white"/>
                </a:solidFill>
              </a:rPr>
              <a:t>3 </a:t>
            </a:r>
            <a:r>
              <a:rPr lang="en-US" sz="3200" dirty="0">
                <a:solidFill>
                  <a:prstClr val="white"/>
                </a:solidFill>
              </a:rPr>
              <a:t>(continued):  </a:t>
            </a:r>
            <a:br>
              <a:rPr lang="en-US" sz="3200" dirty="0">
                <a:solidFill>
                  <a:prstClr val="white"/>
                </a:solidFill>
              </a:rPr>
            </a:br>
            <a:r>
              <a:rPr lang="en-US" sz="3200" dirty="0">
                <a:solidFill>
                  <a:prstClr val="white"/>
                </a:solidFill>
              </a:rPr>
              <a:t>Undue Hardship</a:t>
            </a:r>
            <a:endParaRPr lang="en-US" sz="1400" dirty="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17</a:t>
            </a:fld>
            <a:endParaRPr lang="en-US" dirty="0"/>
          </a:p>
        </p:txBody>
      </p:sp>
      <p:pic>
        <p:nvPicPr>
          <p:cNvPr id="2050" name="Picture 2" descr="C:\Users\Annalise\Dropbox\firm\windows\IMG_7405.JPG"/>
          <p:cNvPicPr>
            <a:picLocks noChangeAspect="1" noChangeArrowheads="1"/>
          </p:cNvPicPr>
          <p:nvPr/>
        </p:nvPicPr>
        <p:blipFill>
          <a:blip r:embed="rId3" cstate="print"/>
          <a:srcRect/>
          <a:stretch>
            <a:fillRect/>
          </a:stretch>
        </p:blipFill>
        <p:spPr bwMode="auto">
          <a:xfrm>
            <a:off x="304800" y="2362200"/>
            <a:ext cx="5105400" cy="3829050"/>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a:off x="4191000" y="1752600"/>
            <a:ext cx="4648200" cy="1966325"/>
          </a:xfrm>
          <a:prstGeom prst="rect">
            <a:avLst/>
          </a:prstGeom>
          <a:noFill/>
          <a:ln w="9525">
            <a:noFill/>
            <a:miter lim="800000"/>
            <a:headEnd/>
            <a:tailEnd/>
          </a:ln>
          <a:effectLst/>
        </p:spPr>
      </p:pic>
      <p:sp>
        <p:nvSpPr>
          <p:cNvPr id="12" name="Right Arrow 11"/>
          <p:cNvSpPr/>
          <p:nvPr/>
        </p:nvSpPr>
        <p:spPr>
          <a:xfrm rot="17844084">
            <a:off x="7059067" y="3469748"/>
            <a:ext cx="1981200" cy="2842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6986970">
            <a:off x="5163803" y="3674290"/>
            <a:ext cx="1981200" cy="2842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105400" y="4953000"/>
            <a:ext cx="3352800" cy="984885"/>
          </a:xfrm>
          <a:prstGeom prst="rect">
            <a:avLst/>
          </a:prstGeom>
          <a:noFill/>
        </p:spPr>
        <p:txBody>
          <a:bodyPr wrap="square" rtlCol="0">
            <a:spAutoFit/>
          </a:bodyPr>
          <a:lstStyle/>
          <a:p>
            <a:pPr algn="ctr"/>
            <a:r>
              <a:rPr lang="en-US" sz="2000" b="1" dirty="0" smtClean="0"/>
              <a:t>Sash has separated from the window</a:t>
            </a:r>
          </a:p>
          <a:p>
            <a:pPr algn="ctr"/>
            <a:endParaRPr lang="en-US" dirty="0"/>
          </a:p>
        </p:txBody>
      </p:sp>
      <p:sp>
        <p:nvSpPr>
          <p:cNvPr id="11" name="TextBox 10"/>
          <p:cNvSpPr txBox="1"/>
          <p:nvPr/>
        </p:nvSpPr>
        <p:spPr>
          <a:xfrm>
            <a:off x="381000" y="1676400"/>
            <a:ext cx="3810000" cy="646331"/>
          </a:xfrm>
          <a:prstGeom prst="rect">
            <a:avLst/>
          </a:prstGeom>
          <a:noFill/>
        </p:spPr>
        <p:txBody>
          <a:bodyPr wrap="square" rtlCol="0">
            <a:spAutoFit/>
          </a:bodyPr>
          <a:lstStyle/>
          <a:p>
            <a:r>
              <a:rPr lang="en-US" dirty="0" smtClean="0"/>
              <a:t>Example:  Wood-frame window on White Street installed in 1996</a:t>
            </a:r>
            <a:endParaRPr lang="en-US" dirty="0"/>
          </a:p>
        </p:txBody>
      </p:sp>
      <p:sp>
        <p:nvSpPr>
          <p:cNvPr id="2" name="Right Arrow 1"/>
          <p:cNvSpPr/>
          <p:nvPr/>
        </p:nvSpPr>
        <p:spPr>
          <a:xfrm rot="12467100">
            <a:off x="3028950" y="4336137"/>
            <a:ext cx="23241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366" y="457200"/>
            <a:ext cx="6850857" cy="914400"/>
          </a:xfrm>
        </p:spPr>
        <p:txBody>
          <a:bodyPr/>
          <a:lstStyle/>
          <a:p>
            <a:r>
              <a:rPr lang="en-US" sz="3200" dirty="0">
                <a:solidFill>
                  <a:prstClr val="white"/>
                </a:solidFill>
              </a:rPr>
              <a:t>Section </a:t>
            </a:r>
            <a:r>
              <a:rPr lang="en-US" sz="3200" dirty="0" smtClean="0">
                <a:solidFill>
                  <a:prstClr val="white"/>
                </a:solidFill>
              </a:rPr>
              <a:t>3 </a:t>
            </a:r>
            <a:r>
              <a:rPr lang="en-US" sz="3200" dirty="0">
                <a:solidFill>
                  <a:prstClr val="white"/>
                </a:solidFill>
              </a:rPr>
              <a:t>(continued):  </a:t>
            </a:r>
            <a:br>
              <a:rPr lang="en-US" sz="3200" dirty="0">
                <a:solidFill>
                  <a:prstClr val="white"/>
                </a:solidFill>
              </a:rPr>
            </a:br>
            <a:r>
              <a:rPr lang="en-US" sz="3200" dirty="0">
                <a:solidFill>
                  <a:prstClr val="white"/>
                </a:solidFill>
              </a:rPr>
              <a:t>Undue Hardship</a:t>
            </a:r>
            <a:endParaRPr lang="en-US" sz="1200" dirty="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18</a:t>
            </a:fld>
            <a:endParaRPr lang="en-US" dirty="0"/>
          </a:p>
        </p:txBody>
      </p:sp>
      <p:pic>
        <p:nvPicPr>
          <p:cNvPr id="1026" name="Picture 2" descr="C:\Users\Annalise\Dropbox\PE\a Current Projects\Duval st 217\photos\IMG_7364.JPG"/>
          <p:cNvPicPr>
            <a:picLocks noGrp="1" noChangeAspect="1" noChangeArrowheads="1"/>
          </p:cNvPicPr>
          <p:nvPr>
            <p:ph idx="1"/>
          </p:nvPr>
        </p:nvPicPr>
        <p:blipFill>
          <a:blip r:embed="rId3" cstate="print"/>
          <a:srcRect/>
          <a:stretch>
            <a:fillRect/>
          </a:stretch>
        </p:blipFill>
        <p:spPr bwMode="auto">
          <a:xfrm>
            <a:off x="4953000" y="1529796"/>
            <a:ext cx="3470672" cy="4627563"/>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762000" y="2504969"/>
            <a:ext cx="3616859" cy="1829584"/>
          </a:xfrm>
          <a:prstGeom prst="rect">
            <a:avLst/>
          </a:prstGeom>
          <a:noFill/>
          <a:ln w="9525">
            <a:noFill/>
            <a:miter lim="800000"/>
            <a:headEnd/>
            <a:tailEnd/>
          </a:ln>
          <a:effectLst/>
        </p:spPr>
      </p:pic>
      <p:pic>
        <p:nvPicPr>
          <p:cNvPr id="10" name="Picture 4"/>
          <p:cNvPicPr>
            <a:picLocks noChangeAspect="1" noChangeArrowheads="1"/>
          </p:cNvPicPr>
          <p:nvPr/>
        </p:nvPicPr>
        <p:blipFill>
          <a:blip r:embed="rId5" cstate="print"/>
          <a:srcRect/>
          <a:stretch>
            <a:fillRect/>
          </a:stretch>
        </p:blipFill>
        <p:spPr bwMode="auto">
          <a:xfrm>
            <a:off x="762000" y="4419600"/>
            <a:ext cx="3505200" cy="1923889"/>
          </a:xfrm>
          <a:prstGeom prst="rect">
            <a:avLst/>
          </a:prstGeom>
          <a:noFill/>
          <a:ln w="9525">
            <a:noFill/>
            <a:miter lim="800000"/>
            <a:headEnd/>
            <a:tailEnd/>
          </a:ln>
          <a:effectLst/>
        </p:spPr>
      </p:pic>
      <p:sp>
        <p:nvSpPr>
          <p:cNvPr id="3" name="Left-Right Arrow 2"/>
          <p:cNvSpPr/>
          <p:nvPr/>
        </p:nvSpPr>
        <p:spPr>
          <a:xfrm rot="169482">
            <a:off x="2032334" y="3058486"/>
            <a:ext cx="3548118" cy="1219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63415">
            <a:off x="2286000" y="3352800"/>
            <a:ext cx="3276600" cy="1169551"/>
          </a:xfrm>
          <a:prstGeom prst="rect">
            <a:avLst/>
          </a:prstGeom>
          <a:noFill/>
        </p:spPr>
        <p:txBody>
          <a:bodyPr wrap="square" rtlCol="0">
            <a:spAutoFit/>
          </a:bodyPr>
          <a:lstStyle/>
          <a:p>
            <a:r>
              <a:rPr lang="en-US" sz="1600" b="1" dirty="0" smtClean="0">
                <a:solidFill>
                  <a:schemeClr val="bg1"/>
                </a:solidFill>
              </a:rPr>
              <a:t>Sash separated from window, glass ready to slip from window</a:t>
            </a:r>
          </a:p>
          <a:p>
            <a:endParaRPr lang="en-US" sz="2000" b="1" dirty="0" smtClean="0">
              <a:solidFill>
                <a:schemeClr val="bg1"/>
              </a:solidFill>
            </a:endParaRPr>
          </a:p>
          <a:p>
            <a:endParaRPr lang="en-US" dirty="0"/>
          </a:p>
        </p:txBody>
      </p:sp>
      <p:sp>
        <p:nvSpPr>
          <p:cNvPr id="7" name="Left-Right Arrow 6"/>
          <p:cNvSpPr/>
          <p:nvPr/>
        </p:nvSpPr>
        <p:spPr>
          <a:xfrm rot="299181">
            <a:off x="2183078" y="4766058"/>
            <a:ext cx="3378737" cy="762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293095">
            <a:off x="2475749" y="4962391"/>
            <a:ext cx="2793393" cy="369332"/>
          </a:xfrm>
          <a:prstGeom prst="rect">
            <a:avLst/>
          </a:prstGeom>
          <a:noFill/>
        </p:spPr>
        <p:txBody>
          <a:bodyPr wrap="none" rtlCol="0">
            <a:spAutoFit/>
          </a:bodyPr>
          <a:lstStyle/>
          <a:p>
            <a:r>
              <a:rPr lang="en-US" b="1" dirty="0" smtClean="0">
                <a:solidFill>
                  <a:schemeClr val="bg1"/>
                </a:solidFill>
              </a:rPr>
              <a:t>Wood completely rotted</a:t>
            </a:r>
          </a:p>
        </p:txBody>
      </p:sp>
      <p:sp>
        <p:nvSpPr>
          <p:cNvPr id="8" name="TextBox 7"/>
          <p:cNvSpPr txBox="1"/>
          <p:nvPr/>
        </p:nvSpPr>
        <p:spPr>
          <a:xfrm>
            <a:off x="381000" y="1676400"/>
            <a:ext cx="4495800" cy="646331"/>
          </a:xfrm>
          <a:prstGeom prst="rect">
            <a:avLst/>
          </a:prstGeom>
          <a:noFill/>
        </p:spPr>
        <p:txBody>
          <a:bodyPr wrap="square" rtlCol="0">
            <a:spAutoFit/>
          </a:bodyPr>
          <a:lstStyle/>
          <a:p>
            <a:r>
              <a:rPr lang="en-US" dirty="0" smtClean="0"/>
              <a:t>Example:  Wood-frame window on Duval Street installed in 2005</a:t>
            </a:r>
            <a:endParaRPr lang="en-US" dirty="0"/>
          </a:p>
        </p:txBody>
      </p:sp>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4:</a:t>
            </a:r>
            <a:br>
              <a:rPr lang="en-US" dirty="0" smtClean="0"/>
            </a:br>
            <a:r>
              <a:rPr lang="en-US" dirty="0" smtClean="0"/>
              <a:t>Life Safety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Two means of egress from bedrooms are required by code to allow for adequate exit in the case of an emergency.</a:t>
            </a:r>
          </a:p>
          <a:p>
            <a:pPr lvl="1"/>
            <a:r>
              <a:rPr lang="en-US" dirty="0" smtClean="0"/>
              <a:t>When shutters are in place on every opening to a home except one door, should that door be blocked for any reason, fire rescue may have no access to the home and its occupants.</a:t>
            </a:r>
          </a:p>
          <a:p>
            <a:pPr lvl="1"/>
            <a:r>
              <a:rPr lang="en-US" dirty="0" smtClean="0"/>
              <a:t>Sometimes homeowners leave shutters up on many windows for the entire storm season to avoid the difficult task of hanging them over and over.</a:t>
            </a:r>
          </a:p>
          <a:p>
            <a:pPr marL="457200" lvl="1" indent="0">
              <a:buNone/>
            </a:pPr>
            <a:endParaRPr lang="en-US" dirty="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19</a:t>
            </a:fld>
            <a:endParaRPr lang="en-US" dirty="0"/>
          </a:p>
        </p:txBody>
      </p:sp>
    </p:spTree>
    <p:extLst>
      <p:ext uri="{BB962C8B-B14F-4D97-AF65-F5344CB8AC3E}">
        <p14:creationId xmlns:p14="http://schemas.microsoft.com/office/powerpoint/2010/main" val="2902737002"/>
      </p:ext>
    </p:extLst>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br>
              <a:rPr lang="en-US" dirty="0" smtClean="0"/>
            </a:br>
            <a:r>
              <a:rPr lang="en-US" dirty="0" smtClean="0"/>
              <a:t>Who </a:t>
            </a:r>
            <a:r>
              <a:rPr lang="en-US" dirty="0" smtClean="0"/>
              <a:t>is FIRM?</a:t>
            </a:r>
            <a:endParaRPr lang="en-US" dirty="0"/>
          </a:p>
        </p:txBody>
      </p:sp>
      <p:sp>
        <p:nvSpPr>
          <p:cNvPr id="3" name="Content Placeholder 2"/>
          <p:cNvSpPr>
            <a:spLocks noGrp="1"/>
          </p:cNvSpPr>
          <p:nvPr>
            <p:ph idx="1"/>
          </p:nvPr>
        </p:nvSpPr>
        <p:spPr/>
        <p:txBody>
          <a:bodyPr/>
          <a:lstStyle/>
          <a:p>
            <a:pPr lvl="0">
              <a:buClr>
                <a:srgbClr val="FF9900"/>
              </a:buClr>
            </a:pPr>
            <a:r>
              <a:rPr lang="en-US" sz="2600" dirty="0">
                <a:solidFill>
                  <a:srgbClr val="143F6A"/>
                </a:solidFill>
              </a:rPr>
              <a:t>Grassroots organization fighting for property insurance rates that are neither unreasonable, excessive, or unfairly discriminatory  </a:t>
            </a:r>
          </a:p>
          <a:p>
            <a:pPr lvl="0">
              <a:buClr>
                <a:srgbClr val="FF9900"/>
              </a:buClr>
            </a:pPr>
            <a:r>
              <a:rPr lang="en-US" sz="2600" dirty="0">
                <a:solidFill>
                  <a:srgbClr val="143F6A"/>
                </a:solidFill>
              </a:rPr>
              <a:t>Results of eight years of work on windstorm insurance</a:t>
            </a:r>
          </a:p>
          <a:p>
            <a:pPr lvl="1">
              <a:buClr>
                <a:srgbClr val="143F6A"/>
              </a:buClr>
            </a:pPr>
            <a:r>
              <a:rPr lang="en-US" sz="2400" dirty="0">
                <a:solidFill>
                  <a:srgbClr val="143F6A"/>
                </a:solidFill>
              </a:rPr>
              <a:t>Saved Monroe County rate-payers an estimated $</a:t>
            </a:r>
            <a:r>
              <a:rPr lang="en-US" sz="2400" dirty="0" smtClean="0">
                <a:solidFill>
                  <a:srgbClr val="143F6A"/>
                </a:solidFill>
              </a:rPr>
              <a:t>360 million</a:t>
            </a:r>
            <a:r>
              <a:rPr lang="en-US" sz="2400" dirty="0">
                <a:solidFill>
                  <a:srgbClr val="143F6A"/>
                </a:solidFill>
              </a:rPr>
              <a:t>+</a:t>
            </a:r>
          </a:p>
          <a:p>
            <a:pPr lvl="1">
              <a:buClr>
                <a:srgbClr val="143F6A"/>
              </a:buClr>
            </a:pPr>
            <a:r>
              <a:rPr lang="en-US" sz="2400" dirty="0">
                <a:solidFill>
                  <a:srgbClr val="143F6A"/>
                </a:solidFill>
              </a:rPr>
              <a:t>Changed modeling standards </a:t>
            </a:r>
          </a:p>
          <a:p>
            <a:pPr lvl="1">
              <a:buClr>
                <a:srgbClr val="143F6A"/>
              </a:buClr>
            </a:pPr>
            <a:r>
              <a:rPr lang="en-US" sz="2400" dirty="0">
                <a:solidFill>
                  <a:srgbClr val="143F6A"/>
                </a:solidFill>
              </a:rPr>
              <a:t>Addressed issues related to claims processing, payment options, statewide building codes</a:t>
            </a:r>
            <a:endParaRPr lang="en-US" dirty="0"/>
          </a:p>
          <a:p>
            <a:pPr marL="0" indent="0">
              <a:buNone/>
            </a:pPr>
            <a:endParaRPr lang="en-US" dirty="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2</a:t>
            </a:fld>
            <a:endParaRPr lang="en-US" dirty="0"/>
          </a:p>
        </p:txBody>
      </p:sp>
    </p:spTree>
    <p:extLst>
      <p:ext uri="{BB962C8B-B14F-4D97-AF65-F5344CB8AC3E}">
        <p14:creationId xmlns:p14="http://schemas.microsoft.com/office/powerpoint/2010/main" val="2764382965"/>
      </p:ext>
    </p:extLst>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a:t>
            </a:r>
            <a:r>
              <a:rPr lang="en-US" sz="3200" dirty="0"/>
              <a:t>4</a:t>
            </a:r>
            <a:r>
              <a:rPr lang="en-US" sz="3200" dirty="0" smtClean="0"/>
              <a:t> (continued):</a:t>
            </a:r>
            <a:br>
              <a:rPr lang="en-US" sz="3200" dirty="0" smtClean="0"/>
            </a:br>
            <a:r>
              <a:rPr lang="en-US" sz="3200" dirty="0" smtClean="0"/>
              <a:t>Life Safety</a:t>
            </a:r>
            <a:endParaRPr lang="en-US" sz="3200" dirty="0"/>
          </a:p>
        </p:txBody>
      </p:sp>
      <p:sp>
        <p:nvSpPr>
          <p:cNvPr id="3" name="Content Placeholder 2"/>
          <p:cNvSpPr>
            <a:spLocks noGrp="1"/>
          </p:cNvSpPr>
          <p:nvPr>
            <p:ph idx="1"/>
          </p:nvPr>
        </p:nvSpPr>
        <p:spPr>
          <a:xfrm>
            <a:off x="3810000" y="1676401"/>
            <a:ext cx="2120347" cy="2133600"/>
          </a:xfrm>
        </p:spPr>
        <p:txBody>
          <a:bodyPr>
            <a:normAutofit fontScale="47500" lnSpcReduction="20000"/>
          </a:bodyPr>
          <a:lstStyle/>
          <a:p>
            <a:pPr marL="228600" indent="-228600"/>
            <a:r>
              <a:rPr lang="en-US" sz="4500" dirty="0" smtClean="0"/>
              <a:t>This is the upstairs porch door.  Imagine it closed and shuttered from the outside.</a:t>
            </a:r>
            <a:endParaRPr lang="en-US" dirty="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20</a:t>
            </a:fld>
            <a:endParaRPr lang="en-US" dirty="0"/>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65" r="699"/>
          <a:stretch/>
        </p:blipFill>
        <p:spPr bwMode="auto">
          <a:xfrm>
            <a:off x="4114800" y="3649731"/>
            <a:ext cx="2044147" cy="2557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297"/>
          <a:stretch/>
        </p:blipFill>
        <p:spPr bwMode="auto">
          <a:xfrm>
            <a:off x="6705600" y="3627394"/>
            <a:ext cx="2028973" cy="261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6324600" y="1570383"/>
            <a:ext cx="2514601" cy="2133600"/>
          </a:xfrm>
          <a:prstGeom prst="rect">
            <a:avLst/>
          </a:prstGeom>
        </p:spPr>
        <p:txBody>
          <a:bodyPr vert="horz" lIns="91440" tIns="45720" rIns="91440" bIns="45720" rtlCol="0">
            <a:normAutofit lnSpcReduction="10000"/>
          </a:bodyPr>
          <a:lstStyle>
            <a:lvl1pPr marL="457200" indent="-457200" algn="l" defTabSz="914400" rtl="0" eaLnBrk="1" latinLnBrk="0" hangingPunct="1">
              <a:spcBef>
                <a:spcPct val="20000"/>
              </a:spcBef>
              <a:buClr>
                <a:schemeClr val="bg2"/>
              </a:buClr>
              <a:buFont typeface="Trebuchet MS"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1"/>
              </a:buClr>
              <a:buSzPct val="85000"/>
              <a:buFont typeface="Trebuchet MS"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bg2"/>
              </a:buClr>
              <a:buSzPct val="125000"/>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r>
              <a:rPr lang="en-US" sz="2000" dirty="0" smtClean="0"/>
              <a:t>This is the only other exit, an interior staircase. Imagine there is a fire on the first floor.  </a:t>
            </a:r>
            <a:r>
              <a:rPr lang="en-US" sz="2000" b="1" dirty="0" smtClean="0"/>
              <a:t>How would you get out?</a:t>
            </a:r>
          </a:p>
          <a:p>
            <a:pPr marL="457200" lvl="1" indent="0">
              <a:buFont typeface="Trebuchet MS" pitchFamily="34" charset="0"/>
              <a:buNone/>
            </a:pPr>
            <a:endParaRPr lang="en-US" dirty="0"/>
          </a:p>
        </p:txBody>
      </p:sp>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2950" y="3414713"/>
            <a:ext cx="38100" cy="2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908" y="3649731"/>
            <a:ext cx="3465414"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ontent Placeholder 2"/>
          <p:cNvSpPr txBox="1">
            <a:spLocks/>
          </p:cNvSpPr>
          <p:nvPr/>
        </p:nvSpPr>
        <p:spPr>
          <a:xfrm>
            <a:off x="400907" y="1676399"/>
            <a:ext cx="3465415" cy="2072309"/>
          </a:xfrm>
          <a:prstGeom prst="rect">
            <a:avLst/>
          </a:prstGeom>
        </p:spPr>
        <p:txBody>
          <a:bodyPr vert="horz" lIns="91440" tIns="45720" rIns="91440" bIns="45720" rtlCol="0">
            <a:normAutofit fontScale="47500" lnSpcReduction="20000"/>
          </a:bodyPr>
          <a:lstStyle>
            <a:lvl1pPr marL="457200" indent="-457200" algn="l" defTabSz="914400" rtl="0" eaLnBrk="1" latinLnBrk="0" hangingPunct="1">
              <a:spcBef>
                <a:spcPct val="20000"/>
              </a:spcBef>
              <a:buClr>
                <a:schemeClr val="bg2"/>
              </a:buClr>
              <a:buFont typeface="Trebuchet MS"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1"/>
              </a:buClr>
              <a:buSzPct val="85000"/>
              <a:buFont typeface="Trebuchet MS"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bg2"/>
              </a:buClr>
              <a:buSzPct val="125000"/>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r>
              <a:rPr lang="en-US" sz="4500" dirty="0" smtClean="0"/>
              <a:t>This is a legal duplex in Old Town Key West.  Imagine aluminum shutters on all the doors and windows in preparation for a Cat 1 hurricane.</a:t>
            </a:r>
            <a:endParaRPr lang="en-US" dirty="0"/>
          </a:p>
        </p:txBody>
      </p:sp>
    </p:spTree>
    <p:extLst>
      <p:ext uri="{BB962C8B-B14F-4D97-AF65-F5344CB8AC3E}">
        <p14:creationId xmlns:p14="http://schemas.microsoft.com/office/powerpoint/2010/main" val="55009293"/>
      </p:ext>
    </p:extLst>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white"/>
                </a:solidFill>
              </a:rPr>
              <a:t>Section </a:t>
            </a:r>
            <a:r>
              <a:rPr lang="en-US" sz="3200" dirty="0" smtClean="0">
                <a:solidFill>
                  <a:prstClr val="white"/>
                </a:solidFill>
              </a:rPr>
              <a:t>4 </a:t>
            </a:r>
            <a:r>
              <a:rPr lang="en-US" sz="3200" dirty="0">
                <a:solidFill>
                  <a:prstClr val="white"/>
                </a:solidFill>
              </a:rPr>
              <a:t>(continued):</a:t>
            </a:r>
            <a:br>
              <a:rPr lang="en-US" sz="3200" dirty="0">
                <a:solidFill>
                  <a:prstClr val="white"/>
                </a:solidFill>
              </a:rPr>
            </a:br>
            <a:r>
              <a:rPr lang="en-US" sz="3200" dirty="0" smtClean="0">
                <a:solidFill>
                  <a:prstClr val="white"/>
                </a:solidFill>
              </a:rPr>
              <a:t>Life Safety</a:t>
            </a:r>
            <a:endParaRPr lang="en-US" dirty="0"/>
          </a:p>
        </p:txBody>
      </p:sp>
      <p:sp>
        <p:nvSpPr>
          <p:cNvPr id="3" name="Content Placeholder 2"/>
          <p:cNvSpPr>
            <a:spLocks noGrp="1"/>
          </p:cNvSpPr>
          <p:nvPr>
            <p:ph idx="1"/>
          </p:nvPr>
        </p:nvSpPr>
        <p:spPr/>
        <p:txBody>
          <a:bodyPr/>
          <a:lstStyle/>
          <a:p>
            <a:r>
              <a:rPr lang="en-US" dirty="0" smtClean="0"/>
              <a:t>For any government, issues related to life safety should be paramount.  Adherence to fire/safety codes </a:t>
            </a:r>
            <a:r>
              <a:rPr lang="en-US" dirty="0" smtClean="0"/>
              <a:t>must trump </a:t>
            </a:r>
            <a:r>
              <a:rPr lang="en-US" dirty="0" smtClean="0"/>
              <a:t>other considerations.</a:t>
            </a:r>
            <a:endParaRPr lang="en-US" dirty="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21</a:t>
            </a:fld>
            <a:endParaRPr lang="en-US" dirty="0"/>
          </a:p>
        </p:txBody>
      </p:sp>
    </p:spTree>
    <p:extLst>
      <p:ext uri="{BB962C8B-B14F-4D97-AF65-F5344CB8AC3E}">
        <p14:creationId xmlns:p14="http://schemas.microsoft.com/office/powerpoint/2010/main" val="664096240"/>
      </p:ext>
    </p:extLst>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 </a:t>
            </a:r>
            <a:br>
              <a:rPr lang="en-US" dirty="0" smtClean="0"/>
            </a:br>
            <a:r>
              <a:rPr lang="en-US" dirty="0" smtClean="0"/>
              <a:t>Other Considerations</a:t>
            </a:r>
            <a:endParaRPr lang="en-US" dirty="0"/>
          </a:p>
        </p:txBody>
      </p:sp>
      <p:sp>
        <p:nvSpPr>
          <p:cNvPr id="3" name="Content Placeholder 2"/>
          <p:cNvSpPr>
            <a:spLocks noGrp="1"/>
          </p:cNvSpPr>
          <p:nvPr>
            <p:ph idx="1"/>
          </p:nvPr>
        </p:nvSpPr>
        <p:spPr/>
        <p:txBody>
          <a:bodyPr>
            <a:normAutofit lnSpcReduction="10000"/>
          </a:bodyPr>
          <a:lstStyle/>
          <a:p>
            <a:r>
              <a:rPr lang="en-US" dirty="0" smtClean="0"/>
              <a:t>Through renovation, the same structure may have windows installed with both synthetic (new addition) and wood (original section of the house).  Is that historic?</a:t>
            </a:r>
          </a:p>
          <a:p>
            <a:r>
              <a:rPr lang="en-US" dirty="0" smtClean="0"/>
              <a:t>Many “snowbirds” own homes in Old Town Key West, and many leave aluminum shutters up all summer long.  Is that historic?</a:t>
            </a:r>
            <a:endParaRPr lang="en-US" dirty="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22</a:t>
            </a:fld>
            <a:endParaRPr lang="en-US" dirty="0"/>
          </a:p>
        </p:txBody>
      </p:sp>
    </p:spTree>
    <p:extLst>
      <p:ext uri="{BB962C8B-B14F-4D97-AF65-F5344CB8AC3E}">
        <p14:creationId xmlns:p14="http://schemas.microsoft.com/office/powerpoint/2010/main" val="389077600"/>
      </p:ext>
    </p:extLst>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5 (continued): </a:t>
            </a:r>
            <a:br>
              <a:rPr lang="en-US" sz="3200" dirty="0" smtClean="0"/>
            </a:br>
            <a:r>
              <a:rPr lang="en-US" sz="3200" dirty="0" smtClean="0"/>
              <a:t>Other Considerations</a:t>
            </a:r>
            <a:endParaRPr lang="en-US" sz="3200" dirty="0"/>
          </a:p>
        </p:txBody>
      </p:sp>
      <p:sp>
        <p:nvSpPr>
          <p:cNvPr id="3" name="Content Placeholder 2"/>
          <p:cNvSpPr>
            <a:spLocks noGrp="1"/>
          </p:cNvSpPr>
          <p:nvPr>
            <p:ph idx="1"/>
          </p:nvPr>
        </p:nvSpPr>
        <p:spPr>
          <a:xfrm>
            <a:off x="457200" y="1600200"/>
            <a:ext cx="8229600" cy="4724400"/>
          </a:xfrm>
        </p:spPr>
        <p:txBody>
          <a:bodyPr>
            <a:normAutofit fontScale="85000" lnSpcReduction="10000"/>
          </a:bodyPr>
          <a:lstStyle/>
          <a:p>
            <a:r>
              <a:rPr lang="en-US" dirty="0"/>
              <a:t>Under Rule 8, Windows, page 30, HARC guidelines provide as follows: "The use of laminated impact resistant glass, wind resistant films, glass or </a:t>
            </a:r>
            <a:r>
              <a:rPr lang="en-US" dirty="0" err="1"/>
              <a:t>plexiglass</a:t>
            </a:r>
            <a:r>
              <a:rPr lang="en-US" dirty="0"/>
              <a:t> which does not alter </a:t>
            </a:r>
            <a:r>
              <a:rPr lang="en-US" u="sng" dirty="0"/>
              <a:t>the </a:t>
            </a:r>
            <a:r>
              <a:rPr lang="en-US" u="sng" dirty="0" smtClean="0"/>
              <a:t>appearance</a:t>
            </a:r>
            <a:r>
              <a:rPr lang="en-US" dirty="0" smtClean="0"/>
              <a:t> of </a:t>
            </a:r>
            <a:r>
              <a:rPr lang="en-US" dirty="0"/>
              <a:t>windows on the exterior is allowed.  Materials and details should be selected so as to </a:t>
            </a:r>
            <a:r>
              <a:rPr lang="en-US" u="sng" dirty="0"/>
              <a:t>minimize visual impact</a:t>
            </a:r>
            <a:r>
              <a:rPr lang="en-US" dirty="0"/>
              <a:t> on the historic structure</a:t>
            </a:r>
            <a:r>
              <a:rPr lang="en-US" dirty="0" smtClean="0"/>
              <a:t>.”(</a:t>
            </a:r>
            <a:r>
              <a:rPr lang="en-US" dirty="0"/>
              <a:t>Emphasis added</a:t>
            </a:r>
            <a:r>
              <a:rPr lang="en-US" dirty="0" smtClean="0"/>
              <a:t>)</a:t>
            </a:r>
            <a:r>
              <a:rPr lang="en-US" dirty="0"/>
              <a:t>  </a:t>
            </a:r>
            <a:endParaRPr lang="en-US" dirty="0" smtClean="0"/>
          </a:p>
          <a:p>
            <a:r>
              <a:rPr lang="en-US" dirty="0" smtClean="0"/>
              <a:t>If </a:t>
            </a:r>
            <a:r>
              <a:rPr lang="en-US" dirty="0"/>
              <a:t>this is the current </a:t>
            </a:r>
            <a:r>
              <a:rPr lang="en-US" dirty="0" smtClean="0"/>
              <a:t>standard, </a:t>
            </a:r>
            <a:r>
              <a:rPr lang="en-US" dirty="0"/>
              <a:t>it should not be too much to take the next logical step concerning </a:t>
            </a:r>
            <a:r>
              <a:rPr lang="en-US" dirty="0" smtClean="0"/>
              <a:t>impact-resistant </a:t>
            </a:r>
            <a:r>
              <a:rPr lang="en-US" dirty="0" smtClean="0"/>
              <a:t>windows throughout the structure.</a:t>
            </a:r>
            <a:endParaRPr lang="en-US" dirty="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23</a:t>
            </a:fld>
            <a:endParaRPr lang="en-US" dirty="0"/>
          </a:p>
        </p:txBody>
      </p:sp>
    </p:spTree>
    <p:extLst>
      <p:ext uri="{BB962C8B-B14F-4D97-AF65-F5344CB8AC3E}">
        <p14:creationId xmlns:p14="http://schemas.microsoft.com/office/powerpoint/2010/main" val="3684604922"/>
      </p:ext>
    </p:extLst>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a:t>
            </a:r>
            <a:br>
              <a:rPr lang="en-US" dirty="0" smtClean="0"/>
            </a:br>
            <a:r>
              <a:rPr lang="en-US" dirty="0" smtClean="0"/>
              <a:t>Recommendations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Amend HARC guidelines to allow homeowners the choice to install new, historically similar windows and doors so homeowners may benefit from energy efficient windows and storm opening protection.  </a:t>
            </a:r>
          </a:p>
          <a:p>
            <a:r>
              <a:rPr lang="en-US" dirty="0" smtClean="0"/>
              <a:t>Provide a sample</a:t>
            </a:r>
            <a:r>
              <a:rPr lang="en-US" dirty="0" smtClean="0">
                <a:solidFill>
                  <a:schemeClr val="accent6"/>
                </a:solidFill>
              </a:rPr>
              <a:t> </a:t>
            </a:r>
            <a:r>
              <a:rPr lang="en-US" dirty="0" smtClean="0"/>
              <a:t>list of acceptable impact vendors and products.</a:t>
            </a:r>
          </a:p>
          <a:p>
            <a:r>
              <a:rPr lang="en-US" dirty="0"/>
              <a:t>If desired, homeowners may still utilize wood-frame windows if </a:t>
            </a:r>
            <a:r>
              <a:rPr lang="en-US" dirty="0" smtClean="0"/>
              <a:t>they wish to preserve the authentic </a:t>
            </a:r>
            <a:r>
              <a:rPr lang="en-US" dirty="0" smtClean="0"/>
              <a:t>material.</a:t>
            </a:r>
            <a:endParaRPr lang="en-US" dirty="0" smtClean="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24</a:t>
            </a:fld>
            <a:endParaRPr lang="en-US" dirty="0"/>
          </a:p>
        </p:txBody>
      </p:sp>
    </p:spTree>
    <p:extLst>
      <p:ext uri="{BB962C8B-B14F-4D97-AF65-F5344CB8AC3E}">
        <p14:creationId xmlns:p14="http://schemas.microsoft.com/office/powerpoint/2010/main" val="1775185469"/>
      </p:ext>
    </p:extLst>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Section 6 (continued):</a:t>
            </a:r>
            <a:br>
              <a:rPr lang="en-US" sz="3200" dirty="0" smtClean="0"/>
            </a:br>
            <a:r>
              <a:rPr lang="en-US" sz="3200" dirty="0" smtClean="0"/>
              <a:t>Recommendations</a:t>
            </a:r>
            <a:endParaRPr lang="en-US" sz="3200" dirty="0"/>
          </a:p>
        </p:txBody>
      </p:sp>
      <p:sp>
        <p:nvSpPr>
          <p:cNvPr id="7" name="Content Placeholder 6"/>
          <p:cNvSpPr>
            <a:spLocks noGrp="1"/>
          </p:cNvSpPr>
          <p:nvPr>
            <p:ph idx="1"/>
          </p:nvPr>
        </p:nvSpPr>
        <p:spPr>
          <a:xfrm>
            <a:off x="457200" y="1600201"/>
            <a:ext cx="8229600" cy="533400"/>
          </a:xfrm>
        </p:spPr>
        <p:txBody>
          <a:bodyPr>
            <a:normAutofit/>
          </a:bodyPr>
          <a:lstStyle/>
          <a:p>
            <a:pPr marL="0" indent="0">
              <a:buNone/>
            </a:pPr>
            <a:r>
              <a:rPr lang="en-US" sz="2400" dirty="0" smtClean="0"/>
              <a:t>Amend existing HARC regulations.  Current language:</a:t>
            </a:r>
          </a:p>
        </p:txBody>
      </p:sp>
      <p:sp>
        <p:nvSpPr>
          <p:cNvPr id="3" name="Date Placeholder 2"/>
          <p:cNvSpPr>
            <a:spLocks noGrp="1"/>
          </p:cNvSpPr>
          <p:nvPr>
            <p:ph type="dt" sz="half" idx="10"/>
          </p:nvPr>
        </p:nvSpPr>
        <p:spPr/>
        <p:txBody>
          <a:bodyPr/>
          <a:lstStyle/>
          <a:p>
            <a:fld id="{DACACFF3-899F-419C-909B-48461706BE3A}" type="datetime4">
              <a:rPr lang="en-US" smtClean="0"/>
              <a:pPr/>
              <a:t>December 4, 2013</a:t>
            </a:fld>
            <a:endParaRPr lang="en-US"/>
          </a:p>
        </p:txBody>
      </p:sp>
      <p:sp>
        <p:nvSpPr>
          <p:cNvPr id="4" name="Footer Placeholder 3"/>
          <p:cNvSpPr>
            <a:spLocks noGrp="1"/>
          </p:cNvSpPr>
          <p:nvPr>
            <p:ph type="ftr" sz="quarter" idx="11"/>
          </p:nvPr>
        </p:nvSpPr>
        <p:spPr/>
        <p:txBody>
          <a:bodyPr/>
          <a:lstStyle/>
          <a:p>
            <a:r>
              <a:rPr lang="en-US" smtClean="0"/>
              <a:t>Summer 2013 Update</a:t>
            </a:r>
            <a:endParaRPr lang="en-US" dirty="0"/>
          </a:p>
        </p:txBody>
      </p:sp>
      <p:sp>
        <p:nvSpPr>
          <p:cNvPr id="5" name="Slide Number Placeholder 4"/>
          <p:cNvSpPr>
            <a:spLocks noGrp="1"/>
          </p:cNvSpPr>
          <p:nvPr>
            <p:ph type="sldNum" sz="quarter" idx="12"/>
          </p:nvPr>
        </p:nvSpPr>
        <p:spPr/>
        <p:txBody>
          <a:bodyPr/>
          <a:lstStyle/>
          <a:p>
            <a:fld id="{4EC7B5BF-3783-4B6E-9F40-0B49B8D276AF}" type="slidenum">
              <a:rPr lang="en-US" smtClean="0"/>
              <a:pPr/>
              <a:t>25</a:t>
            </a:fld>
            <a:endParaRPr lang="en-US"/>
          </a:p>
        </p:txBody>
      </p:sp>
      <p:sp>
        <p:nvSpPr>
          <p:cNvPr id="2" name="TextBox 1"/>
          <p:cNvSpPr txBox="1"/>
          <p:nvPr/>
        </p:nvSpPr>
        <p:spPr>
          <a:xfrm>
            <a:off x="457200" y="2057400"/>
            <a:ext cx="4038600" cy="4093428"/>
          </a:xfrm>
          <a:prstGeom prst="rect">
            <a:avLst/>
          </a:prstGeom>
          <a:noFill/>
        </p:spPr>
        <p:txBody>
          <a:bodyPr wrap="square" rtlCol="0">
            <a:spAutoFit/>
          </a:bodyPr>
          <a:lstStyle/>
          <a:p>
            <a:pPr lvl="0">
              <a:spcBef>
                <a:spcPct val="20000"/>
              </a:spcBef>
              <a:buClr>
                <a:srgbClr val="FF9900"/>
              </a:buClr>
            </a:pPr>
            <a:r>
              <a:rPr lang="en-US" sz="2000" i="1" dirty="0">
                <a:solidFill>
                  <a:srgbClr val="143F6A"/>
                </a:solidFill>
              </a:rPr>
              <a:t>Replacement windows on CONTRIBUTING structures should be made to fit the original window opening without the use of blocking or infill.  Such replacement windows, sills, </a:t>
            </a:r>
            <a:r>
              <a:rPr lang="en-US" sz="2000" i="1" dirty="0" err="1">
                <a:solidFill>
                  <a:srgbClr val="143F6A"/>
                </a:solidFill>
              </a:rPr>
              <a:t>muntins</a:t>
            </a:r>
            <a:r>
              <a:rPr lang="en-US" sz="2000" i="1" dirty="0">
                <a:solidFill>
                  <a:srgbClr val="143F6A"/>
                </a:solidFill>
              </a:rPr>
              <a:t>, sashes, surrounds and other window features should be of similar and compatible configuration, material, size, design, and placement as those of original windows. </a:t>
            </a:r>
            <a:endParaRPr lang="en-US" sz="2000" dirty="0">
              <a:solidFill>
                <a:srgbClr val="143F6A"/>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400" y="2567313"/>
            <a:ext cx="2972400" cy="324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4562857" y="3276600"/>
            <a:ext cx="1676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Muntins</a:t>
            </a:r>
            <a:endParaRPr lang="en-US" dirty="0"/>
          </a:p>
        </p:txBody>
      </p:sp>
      <p:sp>
        <p:nvSpPr>
          <p:cNvPr id="11" name="Right Arrow 10"/>
          <p:cNvSpPr/>
          <p:nvPr/>
        </p:nvSpPr>
        <p:spPr>
          <a:xfrm rot="18866312">
            <a:off x="4350014" y="4542642"/>
            <a:ext cx="2102086" cy="610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Meeting Rail</a:t>
            </a:r>
            <a:endParaRPr lang="en-US" dirty="0"/>
          </a:p>
        </p:txBody>
      </p:sp>
      <p:grpSp>
        <p:nvGrpSpPr>
          <p:cNvPr id="17" name="Group 16"/>
          <p:cNvGrpSpPr/>
          <p:nvPr/>
        </p:nvGrpSpPr>
        <p:grpSpPr>
          <a:xfrm rot="20757564">
            <a:off x="6876181" y="2423675"/>
            <a:ext cx="1828800" cy="533400"/>
            <a:chOff x="6896400" y="2667000"/>
            <a:chExt cx="1828800" cy="533400"/>
          </a:xfrm>
        </p:grpSpPr>
        <p:sp>
          <p:nvSpPr>
            <p:cNvPr id="15" name="Right Arrow 14"/>
            <p:cNvSpPr/>
            <p:nvPr/>
          </p:nvSpPr>
          <p:spPr>
            <a:xfrm rot="10800000">
              <a:off x="6896400" y="2667000"/>
              <a:ext cx="1561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239000" y="2747727"/>
              <a:ext cx="1486200" cy="369332"/>
            </a:xfrm>
            <a:prstGeom prst="rect">
              <a:avLst/>
            </a:prstGeom>
            <a:noFill/>
          </p:spPr>
          <p:txBody>
            <a:bodyPr wrap="square" rtlCol="0">
              <a:spAutoFit/>
            </a:bodyPr>
            <a:lstStyle/>
            <a:p>
              <a:r>
                <a:rPr lang="en-US" dirty="0" smtClean="0">
                  <a:solidFill>
                    <a:schemeClr val="bg1"/>
                  </a:solidFill>
                </a:rPr>
                <a:t>Molding</a:t>
              </a:r>
              <a:endParaRPr lang="en-US" dirty="0">
                <a:solidFill>
                  <a:schemeClr val="bg1"/>
                </a:solidFill>
              </a:endParaRPr>
            </a:p>
          </p:txBody>
        </p:sp>
      </p:grpSp>
      <p:sp>
        <p:nvSpPr>
          <p:cNvPr id="20" name="Right Arrow 19"/>
          <p:cNvSpPr/>
          <p:nvPr/>
        </p:nvSpPr>
        <p:spPr>
          <a:xfrm rot="10800000">
            <a:off x="6896400" y="4126481"/>
            <a:ext cx="1180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239000" y="4207208"/>
            <a:ext cx="1123643" cy="369332"/>
          </a:xfrm>
          <a:prstGeom prst="rect">
            <a:avLst/>
          </a:prstGeom>
          <a:noFill/>
        </p:spPr>
        <p:txBody>
          <a:bodyPr wrap="square" rtlCol="0">
            <a:spAutoFit/>
          </a:bodyPr>
          <a:lstStyle/>
          <a:p>
            <a:r>
              <a:rPr lang="en-US" dirty="0" smtClean="0">
                <a:solidFill>
                  <a:schemeClr val="bg1"/>
                </a:solidFill>
              </a:rPr>
              <a:t>Sash</a:t>
            </a:r>
            <a:endParaRPr lang="en-US" dirty="0">
              <a:solidFill>
                <a:schemeClr val="bg1"/>
              </a:solidFill>
            </a:endParaRPr>
          </a:p>
        </p:txBody>
      </p:sp>
    </p:spTree>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white"/>
                </a:solidFill>
              </a:rPr>
              <a:t>Section 6 (continued):</a:t>
            </a:r>
            <a:br>
              <a:rPr lang="en-US" sz="3200" dirty="0">
                <a:solidFill>
                  <a:prstClr val="white"/>
                </a:solidFill>
              </a:rPr>
            </a:br>
            <a:r>
              <a:rPr lang="en-US" sz="3200" dirty="0">
                <a:solidFill>
                  <a:prstClr val="white"/>
                </a:solidFill>
              </a:rPr>
              <a:t>Recommendations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sz="4000" dirty="0" smtClean="0"/>
              <a:t>Proposed new language regarding replacement windows.</a:t>
            </a:r>
          </a:p>
          <a:p>
            <a:r>
              <a:rPr lang="en-US" sz="4000" i="1" dirty="0" smtClean="0"/>
              <a:t>Replacement windows on CONTRIBUTING structures should be made to fit the original window opening without the use of blocking or infill.  Such replacement windows, sills, </a:t>
            </a:r>
            <a:r>
              <a:rPr lang="en-US" sz="4000" i="1" dirty="0" err="1" smtClean="0"/>
              <a:t>muntins</a:t>
            </a:r>
            <a:r>
              <a:rPr lang="en-US" sz="4000" i="1" dirty="0" smtClean="0"/>
              <a:t>, sashes, surrounds and other window features should be of similar and compatible configuration </a:t>
            </a:r>
            <a:r>
              <a:rPr lang="en-US" sz="4000" b="1" i="1" strike="sngStrike" dirty="0" smtClean="0"/>
              <a:t>material,</a:t>
            </a:r>
            <a:r>
              <a:rPr lang="en-US" sz="4000" i="1" dirty="0" smtClean="0"/>
              <a:t> size, design, and placement as those of original windows. </a:t>
            </a:r>
            <a:endParaRPr lang="en-US" sz="4000" dirty="0" smtClean="0"/>
          </a:p>
          <a:p>
            <a:endParaRPr lang="en-US" sz="4000" dirty="0" smtClean="0"/>
          </a:p>
          <a:p>
            <a:r>
              <a:rPr lang="en-US" sz="4000" i="1" dirty="0" smtClean="0"/>
              <a:t>ADD:  </a:t>
            </a:r>
            <a:r>
              <a:rPr lang="en-US" sz="4000" i="1" u="sng" dirty="0" smtClean="0"/>
              <a:t>The definition of similar with regard to </a:t>
            </a:r>
            <a:r>
              <a:rPr lang="en-US" sz="4000" i="1" u="sng" dirty="0" err="1" smtClean="0"/>
              <a:t>muntins</a:t>
            </a:r>
            <a:r>
              <a:rPr lang="en-US" sz="4000" i="1" u="sng" dirty="0" smtClean="0"/>
              <a:t> and sashes shall be the current standard for Florida Building Code Approved windows meeting required pressures.</a:t>
            </a:r>
            <a:endParaRPr lang="en-US" sz="4000" u="sng" dirty="0" smtClean="0"/>
          </a:p>
          <a:p>
            <a:endParaRPr lang="en-US" sz="4000" dirty="0" smtClean="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26</a:t>
            </a:fld>
            <a:endParaRPr lang="en-US" dirty="0"/>
          </a:p>
        </p:txBody>
      </p:sp>
    </p:spTree>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white"/>
                </a:solidFill>
              </a:rPr>
              <a:t>Section 6 (continued):</a:t>
            </a:r>
            <a:br>
              <a:rPr lang="en-US" sz="3200" dirty="0">
                <a:solidFill>
                  <a:prstClr val="white"/>
                </a:solidFill>
              </a:rPr>
            </a:br>
            <a:r>
              <a:rPr lang="en-US" sz="3200" dirty="0">
                <a:solidFill>
                  <a:prstClr val="white"/>
                </a:solidFill>
              </a:rPr>
              <a:t>Recommendations</a:t>
            </a:r>
            <a:endParaRPr lang="en-US" dirty="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27</a:t>
            </a:fld>
            <a:endParaRPr lang="en-US" dirty="0"/>
          </a:p>
        </p:txBody>
      </p:sp>
      <p:pic>
        <p:nvPicPr>
          <p:cNvPr id="7170" name="Picture 2" descr="CGI Windows"/>
          <p:cNvPicPr>
            <a:picLocks noChangeAspect="1" noChangeArrowheads="1"/>
          </p:cNvPicPr>
          <p:nvPr/>
        </p:nvPicPr>
        <p:blipFill>
          <a:blip r:embed="rId3" cstate="print"/>
          <a:srcRect/>
          <a:stretch>
            <a:fillRect/>
          </a:stretch>
        </p:blipFill>
        <p:spPr bwMode="auto">
          <a:xfrm>
            <a:off x="652181" y="2209800"/>
            <a:ext cx="3505200" cy="3505200"/>
          </a:xfrm>
          <a:prstGeom prst="rect">
            <a:avLst/>
          </a:prstGeom>
          <a:noFill/>
        </p:spPr>
      </p:pic>
      <p:pic>
        <p:nvPicPr>
          <p:cNvPr id="7172" name="Picture 4" descr="CGI Windows"/>
          <p:cNvPicPr>
            <a:picLocks noChangeAspect="1" noChangeArrowheads="1"/>
          </p:cNvPicPr>
          <p:nvPr/>
        </p:nvPicPr>
        <p:blipFill>
          <a:blip r:embed="rId4" cstate="print"/>
          <a:srcRect/>
          <a:stretch>
            <a:fillRect/>
          </a:stretch>
        </p:blipFill>
        <p:spPr bwMode="auto">
          <a:xfrm>
            <a:off x="4572000" y="2209800"/>
            <a:ext cx="3962400" cy="2642890"/>
          </a:xfrm>
          <a:prstGeom prst="rect">
            <a:avLst/>
          </a:prstGeom>
          <a:noFill/>
        </p:spPr>
      </p:pic>
      <p:sp>
        <p:nvSpPr>
          <p:cNvPr id="9" name="TextBox 8"/>
          <p:cNvSpPr txBox="1"/>
          <p:nvPr/>
        </p:nvSpPr>
        <p:spPr>
          <a:xfrm>
            <a:off x="1219200" y="5791200"/>
            <a:ext cx="2371162" cy="369332"/>
          </a:xfrm>
          <a:prstGeom prst="rect">
            <a:avLst/>
          </a:prstGeom>
          <a:noFill/>
        </p:spPr>
        <p:txBody>
          <a:bodyPr wrap="none" rtlCol="0">
            <a:spAutoFit/>
          </a:bodyPr>
          <a:lstStyle/>
          <a:p>
            <a:r>
              <a:rPr lang="en-US" dirty="0" smtClean="0"/>
              <a:t>CGI Estate Collection</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062935983"/>
              </p:ext>
            </p:extLst>
          </p:nvPr>
        </p:nvGraphicFramePr>
        <p:xfrm>
          <a:off x="5486400" y="4980752"/>
          <a:ext cx="2438400" cy="1200150"/>
        </p:xfrm>
        <a:graphic>
          <a:graphicData uri="http://schemas.openxmlformats.org/drawingml/2006/table">
            <a:tbl>
              <a:tblPr/>
              <a:tblGrid>
                <a:gridCol w="1474455"/>
                <a:gridCol w="963945"/>
              </a:tblGrid>
              <a:tr h="200025">
                <a:tc>
                  <a:txBody>
                    <a:bodyPr/>
                    <a:lstStyle/>
                    <a:p>
                      <a:pPr algn="l" fontAlgn="b"/>
                      <a:r>
                        <a:rPr lang="en-US" sz="1100" b="0" i="0" u="none" strike="noStrike" dirty="0">
                          <a:solidFill>
                            <a:srgbClr val="000000"/>
                          </a:solidFill>
                          <a:latin typeface="Calibri"/>
                        </a:rPr>
                        <a:t>Original opening size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fontAlgn="b"/>
                      <a:r>
                        <a:rPr lang="en-US" sz="11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fontAlgn="b"/>
                      <a:r>
                        <a:rPr lang="en-US" sz="1100" b="0" i="0" u="none" strike="noStrike">
                          <a:solidFill>
                            <a:srgbClr val="000000"/>
                          </a:solidFill>
                          <a:latin typeface="Calibri"/>
                        </a:rPr>
                        <a:t>Sill similar size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00025">
                <a:tc>
                  <a:txBody>
                    <a:bodyPr/>
                    <a:lstStyle/>
                    <a:p>
                      <a:pPr algn="l" fontAlgn="b"/>
                      <a:r>
                        <a:rPr lang="en-US" sz="1100" b="0" i="0" u="none" strike="noStrike">
                          <a:solidFill>
                            <a:srgbClr val="000000"/>
                          </a:solidFill>
                          <a:latin typeface="Calibri"/>
                        </a:rPr>
                        <a:t>Muntins similar size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00025">
                <a:tc>
                  <a:txBody>
                    <a:bodyPr/>
                    <a:lstStyle/>
                    <a:p>
                      <a:pPr algn="l" fontAlgn="b"/>
                      <a:r>
                        <a:rPr lang="en-US" sz="1100" b="0" i="0" u="none" strike="noStrike">
                          <a:solidFill>
                            <a:srgbClr val="000000"/>
                          </a:solidFill>
                          <a:latin typeface="Calibri"/>
                        </a:rPr>
                        <a:t>Sashes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00025">
                <a:tc>
                  <a:txBody>
                    <a:bodyPr/>
                    <a:lstStyle/>
                    <a:p>
                      <a:pPr algn="l" fontAlgn="b"/>
                      <a:r>
                        <a:rPr lang="en-US" sz="1100" b="0" i="0" u="none" strike="noStrike">
                          <a:solidFill>
                            <a:srgbClr val="000000"/>
                          </a:solidFill>
                          <a:latin typeface="Calibri"/>
                        </a:rPr>
                        <a:t>Surrounds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00025">
                <a:tc>
                  <a:txBody>
                    <a:bodyPr/>
                    <a:lstStyle/>
                    <a:p>
                      <a:pPr algn="l" fontAlgn="b"/>
                      <a:r>
                        <a:rPr lang="en-US" sz="1100" b="0" i="0" u="none" strike="noStrike" dirty="0">
                          <a:solidFill>
                            <a:srgbClr val="000000"/>
                          </a:solidFill>
                          <a:latin typeface="Calibri"/>
                        </a:rPr>
                        <a:t>Other window features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
        <p:nvSpPr>
          <p:cNvPr id="11" name="AutoShape 1" descr="data:image/jpeg;base64,/9j/4AAQSkZJRgABAQAAAQABAAD/2wCEAAkGBw8SERIUEA8WDxUQEhUUFRESFBIUGBQQFRQWFxcRFxQYHSggGBolGxcUITQiJSkrLi40GCI0ODMuNygtLisBCgoKDg0OGhAQGzckICYuLi8sLCw3LCwsLCwvLCwsNSwsLCwsLCwsLCwsLCwsLCwsLCwsLCwsLCwsLCwsLCwsLP/AABEIAOwA1gMBIgACEQEDEQH/xAAcAAEAAwEBAQEBAAAAAAAAAAAABgcIBQQDAQL/xABFEAABAwECBQ8KBgICAwAAAAABAAIDBAURBgcXIXESEzEyNUFRUlNUYXOTs9IUIjRygZKxstHiI0KCkaGjYsFDojPC8P/EABkBAQADAQEAAAAAAAAAAAAAAAACAwUEAf/EACcRAQACAQMCBwEAAwAAAAAAAAABAgMEERITMRQhM0FRUoEyI2Fx/9oADAMBAAIRAxEAPwC70REBERAREQEREBERAREQEREBERAREQERc+3LYgpIXSzv1DW/u5x2GtG+SvYiZnaHkzs6CjFs4eWfTXtdLrr27McI1wg8BcPNb7SFVeFWHNXWFzQTBCbxrLTncDyjhttGYaVFQu/FoN43uhN/hZdo425jf5PSNYN50zi4+624fyuDUYx7VdsTtZ0MijH8kEqJrr4L2BLW1DYmea3Zkk2RHGNk6b8w4SuroYccbzHlCMWmVs4rrZqaqnkNSXSFkpDZXADVAi8tFwAOpN4/ZTReWzKGKCJkUTdQyNoa1o4P9lepZF7Ra0zC2BERQeiIiAiIgIiICIiAiIgIiICIiAiIgIiEoP4nmaxrnPcGtaCXOOYBozklUDhzhM6uqNUM0UV7Ymni78hHGd/AuUnxrYWFznUcD72t/wDO4XZ3ZiIb+AbJ9g4VWq09Hg4xzt79lV7b+QiIVoIRG760lM+WRkcbS98jg1rRvuP/ANff0LQGBuDUdBTiMXOe+50snGk4B/iNgBR3FfgjrEflM7PxZW+Y0i4xxOA2Qdhx2egG7hVgrJ1eo5zwr2W0rsIiLiTEREBERAREQEREBERAREQEREBERAREQFEMYmFQoodRGfx5gQwcRuwZTo3ulSS1K+OCJ8sh1LImlzj0DeHSdj2rOtu2rJVVEk8hzyOzN3msG1YOgD/a6tLg6lt57Qha23k8BJ3ySd8k3knOSSd/OTnREWwpFOMWGC/lM2vysvhgdmBGaSYXENuOy1uYnpuHCotYVky1c8cMWy853bzGDbPOj/Y4Voix7NipoY4Ym6lkbQBwnhceknOuTWZ+FeNe8rKR57vaAiIshaIiICIiCGYU4wqejkMTY3VEjNuGnUtYeKX3HP0Lg5XhzE9r9qrq3HE1NQSbyZ5SSescvCtamkxcY3VTf4WnleHMT2v2pleHMT2v2qrEVng8XwjylaeV4cxPa/amV4cxPa/aqsRPBYvg5StPK8OYntftTK8OYntftVWIngsXwcpWnleHMT2v2pleHMT2v2qrETwWL4OUrTyvDmJ7X7UyvDmJ7X7VViJ4LF8HKVp5XhzE9r9qZXhzE9r9qqxE8Fi+DlK08rw5ie1+1Mrw5ie1+1VYi88Hi+DlKXYaYcyV8bImxaxG12qc3VaovI2ue4XAZzdw51EURX0pWkbVh5M7iAIp9iqwY1+XymZt8ULvwwfzzC686G/HQo5bxSnJ7WN5TXFtgv5JT65I26ecBzwbr427LYtI2T06FMUCLDveb2m0roiI7CLnW/bEVHTyTzHzImk3DZc7eY0b5JXRUXu4iIgIiIMz216RUdfL3jl68EKKOeupopW6pj5LnNzi9upcbrxoXktr0io6+XvHLp4AbpUnWH5HLbtP+H8UV85W5k9srmo9+XxJk9snmv8AZL4lKUWP1b/K9Fsntk81/sl8SZPbJ5r/AGS+JSlE6t/kRbJ7ZPNf7JfEmT2yea/2S+JSlE6t/kRbJ7ZPNf7JfEmT2yea/wBkviUpROrf5EWye2TzX+yXxJk9snmv9kviUpROrf5EWye2TzX+yXxJk9snmv8AZL4lKUKdW/yIq7F/ZIBJpQABeSZJcw4dsqXwilpnVD/JI9ahB1LBe46oDNrpJ42zouVo42MJtZiFLE78Scefdssg2P3dcRoBVOLS0dLbc7T/AMVZJERGgkgAXkkAAb5JuAXcrdXBqxJKyoZDHeNVne+7aRg53H4DpuWhrNoo4ImRRNDWRtDWgcA39O+o7i9wXFFTgvH40wDpTxc2aIdDc/tJUrWLqc3UttHaF1K7CEooDjSwr8ni8nhddNO06ojZjhz3m/eJ2BpvVOPHOS3GEpnZCcaWFHlcpiidfBT6oC7YklAIc/NsgZwPaVegWWJR5rtB+C1OurWY4pFawhSd99xERcSwREQZntr0io6+XvHLp4AbpUnWH5HLmW16RUdfL3jl08AN0qTrD8jlt39H8UV/poVERYi8REQEREBERAREQF4rZtOKmhkmlNzY2knpOwGjpJuC9pVNY2MJNemFLGb46c3yHjz3bGbeaP5J4FbhxTkvEI2naELte0ZKmaSaU3ulcXEbwF1wYOgDMF5ERbsREeUKZncVjYpsF9cf5XM3zIyRC0/mkGzJobvdOhRHBOwX1tS2Jt4aPOkePyRgi838beA4dBWhaGkjijZHG0MbG0Na0bzQMwXBrc/GvCO/unSPd9wiIsyFoqFxo7pz+rF3TFfSoXGjunP6sXcsXXovV/Eb9kSm2rtB+C1OssTbV2g/BanVuv71Rx+4iIs9YIiIMz216RUdfL3jl08AN0qTrD8jlzLa9IqOvl7xy6eAG6VJ1h+Ry27+j+KK/wBNCoiLEXiIl6Avy9Q7C3GBT0hdHGBUTD8jTc1h/wA372gXlVda2G1pVBvdUuiaf+OH8Noz8Izne2SunFpcmTz7R/tGbxDQd6KlMW2FFQyrZDNO+SKoJZdI5ztTIQS1wJvIvIu9qusKvNhtittL2JiREX8SyBrS5xADQSSdgAZySqnqO4e4RiipXOaRrst7Ih/ldnfoaM+m4b6oFzic5N5Ock5ySdknp313sN8ITXVTpB/42XsiB5MHb6XHP+3AuAtnS4enTz7yotO8i/WNJIABJcQABwk3D+V+Kf4psHdemNTI3zKc3MBGZ0919/SGgj2noVuXJGOk2krG8p/gHg0KGnDXAa7L58rhxjsMv4Gg3abzvqTBEWHa02neV0RtGwiIovRULjR3Tn9WLuWK+lQuNHdOf1Yu5YuvRer+I37IlNtXaD8FqdZYm2rtB+C1Ordf3qjj9xERZ6wREQZntr0io6+XvHLp4AbpUnWH5HLmW16RUdfL3jl08AN0qTrD8jlt39H8UV/poVERYi8VdY1sKpafU01O7W3ys1ckgNxbGSQGtO8SQc/AFYqpXHFCRXsO86mZd+l0l/8Ar9106SkWybSjadoQVERbSmX9wSOY5r2G5zHNc0jec1wLf5AWkrCtJtTTwzN2JWB13Ad8ew3rNStrExauqimpnHPEdcYDxH5nD2OH/ZcOuxb05x7J0WUq4xuYSa3GKSJ3nzAOlI2WxX5m/qI/Zp4VOLdtSOlp5JpNrG2+7fc7YawdJNwWc7TrpKiaSaU3vldqnHe6GjoAzDQubSYeduU9oTtLzIiLXUPTZlBJUTRwxC98rg0dHC49AAJ9i0ZYdmMpYI4Yx5sbQL+M7ZLj0kklQPFDg7qY3VcgudKC2G/eiv8AOfd/kRdob0qy1kazNzvxjtC6kbQIiLjTEREBULjR3Tn9WLuWK+lQuNHdOf1Yu5YuvRer+I37IlNtXaD8FqdZYm2rtB+C1Ordf3qjj9xERZ6wREQZntr0io6+XvHLp4AbpUnWH5HLmW16RUdfL3jl08AN0qTrD8jlt39H8UV/poVERYi8VWY7aP0Wa7Y1cRPSbnNH7CRWmonjPs/XrOmIF7odTMP0Hzv+rnq7T245ay8nsodF+Ar9W7KiRdfBS3HUVVHMAXAXte0bLonbZunMDpAXIRRtWLRtJE7JjjAw0FcWRwBzYYzqjqrgXyZxeQCbgBsDhJKhyXoo48daV41JmZF2sELCdW1TIvybaU8WIXX+07A0lcQq9sWuDnklLqpG/jVFz337LW/ki9gJOklVanL06eXefJ7WN5SuCFrGhrAGtaA1rRsBoFwA9ly+iIsVeIiICIiAqFxo7pz+rF3LFfSoXGjunP6sXcsXXovV/Eb9kSm2rtB+C1OssTbV2g/BanVuv71Rx+4iIs9YIiIMz216RUdfL3jl08AN0qTrD8jlzLa9IqOvl7xy6eAG6VJ1h+Ry27+j+KK/00KiIsReL51ELXsc1wvD2lpB3wRcQvohQZktOiME0kTtmF7mHp1JzH2i4+1eZTzG/ZJjq2TAebUsF93KMuaf4LFA1v4r88cWc8xtIiIpvBEX0p4HPc1jG6pz3BrWjfc43AdGdJex3SzFlg75VVa5IL4qYhzuB0uyxn/sdHSr0AXHwUsNlHSxwtuLmi97uNKds7/WgBdhYeozdW8z7L4jYREVL0REQEREBULjR3Tn9WLuWK+lQuNHdOf1Yu5YuvRer+I37IlNtXaD8FqdZYm2rtB+C1Ordf3qjj9xERZ6wREQZntr0io6+XvHLp4AbpUnWH5HLmW16RUdfL3jl08AN0qTrD8jlt39H8UV/poVERYi8REQRPGZZHlFDJqRe+D8Vv6bw9vtYXfsFQ61G5oOznv+CzthjYxpKyWK46i/Vxk78Ts4/Y3t/StLQZO+P9V3j3cVERaCoVh4obA1yZ1VI3zYL2R378rh5x/S0/8AZQGlpnyvZHG3VPkcGtaN9xOb2LRuD1kMpKeKFn/G24njPOdzz0k3rj1mXjXjHeVlI93SAREWStEREBERAREQFQuNHdOf1Yu5Yr6VC40d05/Vi7li69F6v4jfsiU21doPwWp1libau0H4LU6t1/eqOP3ERFnrBERBme2vSKjr5e8cungBulSdYfkcuZbXpFR18veOXTwA3SpOsPyOW3f0fxRX+mhURFiLxERAXBwpwSpa9rRNqmujv1EjLg4A7Lc4II6Cu8i9rM1neCY3VscUVPzuUaWxlf3HijpvzVUx0CIf6KsZFd4rL9keMI3g5gTRUT9cia58l1wkkIcQDs6kAAD9r1JERU2mbTvL2I2ERF49EREBERAREQFQuNHdOf1Yu5Yr6VC40d05/Vi7li69F6v4jfsiU21doPwWp1libau0H4LU6t1/eqOP3ERFnrBERBme2vSKjr5e8cungBulSdYfkcuZbXpFR18veOXTwA3SpOsPyOW3f0fxRX+mhURFiLxERAREQEREBERAREQEREBERAREQFQuNHdOf1Yu5Yr6VC40d05/Vi7li69F6v4jfsiU21doPwWp1libau0H4LU6t1/eqOP3ERFnrBERBme2vSKjr5e8cungBulSdYfkcuZbXpFR18veOXpwVr46esgmlJDInkuLRebtQ4Zhv5yFuTG+L8UV7tHooTlQszjS9kfqmVCzONL2R+qyOhl+q7eE2RQnKhZnGl7I/VMqFmcaXsj9U6GX6m8JsihOVCzONL2R+qZULM40vZH6p0Mv1N4TZFCcqFmcaXsj9UyoWZxpeyP1ToZfqbwmyKE5ULM40vZH6plQszjS9kfqnQy/U3hNkUJyoWZxpeyP1TKhZnGl7I/VOhl+pvCbIoTlQszjS9kfqmVCzONL2R+qdDL9TeE2RQnKhZnGl7I/VMqFmcaXsj9U6GX6m8JsihOVCzONL2R+qZULM40vZH6p0Mv1N4TZULjR3Tn9WLuWKxMqFmcaXsj9VV2G9qxVVbLNDeWPEYGqFx82NrTeN7OCunR471yb2jbyRvMbI/NtXaD8FqdZYm2rtB+C1Opa/vV5j9xERZ6wREQZpt1jm1VQ1wuInkzfrcfgQvCrxw1wLo6i+dwfHJmDnRlo1e8C4FpzjhFyi2T6k5Wf3ovAtbHqq8Y3U8FborIyfUnKz+9F4EyfUnKz+9F4FPxVHvBW6KyMn1Jys/vReBMn1Jys/vReBPFUOCt0VkZPqTlZ/ei8CZPqTlZ/ei8CeKocFborIyfUnKz+9F4EyfUnKz+9F4E8VQ4K3RWRk+pOVn96LwJk+pOVn96LwJ4qhwVuisjJ9ScrP70XgTJ9ScrP70XgTxVDgrdFZGT6k5Wf3ovAmT6k5Wf3ovAniqHBW6KyMn1Jys/vReBMn1Jys/vReBPFUOCt0VkZPqTlZ/ei8CZPqTlZ/ei8CeKocFborIyfUnKz+9F4EyfUnKze9F4E8VQ4K2Mbn3NaL3P81o4XOzAfuQtSqC4GYD0URE/nyPY46nXHNIaRm1Qa0DP0lTpcOsyxktER7J1rsIiLkSEREH//2Q=="/>
          <p:cNvSpPr>
            <a:spLocks noChangeAspect="1" noChangeArrowheads="1"/>
          </p:cNvSpPr>
          <p:nvPr/>
        </p:nvSpPr>
        <p:spPr bwMode="auto">
          <a:xfrm>
            <a:off x="3219450" y="7600950"/>
            <a:ext cx="304800" cy="304800"/>
          </a:xfrm>
          <a:prstGeom prst="rect">
            <a:avLst/>
          </a:prstGeom>
          <a:noFill/>
        </p:spPr>
      </p:sp>
      <p:sp>
        <p:nvSpPr>
          <p:cNvPr id="12" name="AutoShape 2" descr="data:image/jpeg;base64,/9j/4AAQSkZJRgABAQAAAQABAAD/2wCEAAkGBw8SERIUEA8WDxUQEhUUFRESFBIUGBQQFRQWFxcRFxQYHSggGBolGxcUITQiJSkrLi40GCI0ODMuNygtLisBCgoKDg0OGhAQGzckICYuLi8sLCw3LCwsLCwvLCwsNSwsLCwsLCwsLCwsLCwsLCwsLCwsLCwsLCwsLCwsLCwsLP/AABEIAOwA1gMBIgACEQEDEQH/xAAcAAEAAwEBAQEBAAAAAAAAAAAABgcIBQQDAQL/xABFEAABAwECBQ8KBgICAwAAAAABAAIDBAURBgcXIXESEzEyNUFRUlNUYXOTs9IUIjRygZKxstHiI0KCkaGjYsFDojPC8P/EABkBAQADAQEAAAAAAAAAAAAAAAACAwUEAf/EACcRAQACAQMCBwEAAwAAAAAAAAABAgMEERITMRQhM0FRUoEyI2Fx/9oADAMBAAIRAxEAPwC70REBERAREQEREBERAREQEREBERAREQERc+3LYgpIXSzv1DW/u5x2GtG+SvYiZnaHkzs6CjFs4eWfTXtdLrr27McI1wg8BcPNb7SFVeFWHNXWFzQTBCbxrLTncDyjhttGYaVFQu/FoN43uhN/hZdo425jf5PSNYN50zi4+624fyuDUYx7VdsTtZ0MijH8kEqJrr4L2BLW1DYmea3Zkk2RHGNk6b8w4SuroYccbzHlCMWmVs4rrZqaqnkNSXSFkpDZXADVAi8tFwAOpN4/ZTReWzKGKCJkUTdQyNoa1o4P9lepZF7Ra0zC2BERQeiIiAiIgIiICIiAiIgIiICIiAiIgIiEoP4nmaxrnPcGtaCXOOYBozklUDhzhM6uqNUM0UV7Ymni78hHGd/AuUnxrYWFznUcD72t/wDO4XZ3ZiIb+AbJ9g4VWq09Hg4xzt79lV7b+QiIVoIRG760lM+WRkcbS98jg1rRvuP/ANff0LQGBuDUdBTiMXOe+50snGk4B/iNgBR3FfgjrEflM7PxZW+Y0i4xxOA2Qdhx2egG7hVgrJ1eo5zwr2W0rsIiLiTEREBERAREQEREBERAREQEREBERAREQFEMYmFQoodRGfx5gQwcRuwZTo3ulSS1K+OCJ8sh1LImlzj0DeHSdj2rOtu2rJVVEk8hzyOzN3msG1YOgD/a6tLg6lt57Qha23k8BJ3ySd8k3knOSSd/OTnREWwpFOMWGC/lM2vysvhgdmBGaSYXENuOy1uYnpuHCotYVky1c8cMWy853bzGDbPOj/Y4Voix7NipoY4Ym6lkbQBwnhceknOuTWZ+FeNe8rKR57vaAiIshaIiICIiCGYU4wqejkMTY3VEjNuGnUtYeKX3HP0Lg5XhzE9r9qrq3HE1NQSbyZ5SSescvCtamkxcY3VTf4WnleHMT2v2pleHMT2v2qrEVng8XwjylaeV4cxPa/amV4cxPa/aqsRPBYvg5StPK8OYntftTK8OYntftVWIngsXwcpWnleHMT2v2pleHMT2v2qrETwWL4OUrTyvDmJ7X7UyvDmJ7X7VViJ4LF8HKVp5XhzE9r9qZXhzE9r9qqxE8Fi+DlK08rw5ie1+1Mrw5ie1+1VYi88Hi+DlKXYaYcyV8bImxaxG12qc3VaovI2ue4XAZzdw51EURX0pWkbVh5M7iAIp9iqwY1+XymZt8ULvwwfzzC686G/HQo5bxSnJ7WN5TXFtgv5JT65I26ecBzwbr427LYtI2T06FMUCLDveb2m0roiI7CLnW/bEVHTyTzHzImk3DZc7eY0b5JXRUXu4iIgIiIMz216RUdfL3jl68EKKOeupopW6pj5LnNzi9upcbrxoXktr0io6+XvHLp4AbpUnWH5HLbtP+H8UV85W5k9srmo9+XxJk9snmv8AZL4lKUWP1b/K9Fsntk81/sl8SZPbJ5r/AGS+JSlE6t/kRbJ7ZPNf7JfEmT2yea/2S+JSlE6t/kRbJ7ZPNf7JfEmT2yea/wBkviUpROrf5EWye2TzX+yXxJk9snmv9kviUpROrf5EWye2TzX+yXxJk9snmv8AZL4lKUKdW/yIq7F/ZIBJpQABeSZJcw4dsqXwilpnVD/JI9ahB1LBe46oDNrpJ42zouVo42MJtZiFLE78Scefdssg2P3dcRoBVOLS0dLbc7T/AMVZJERGgkgAXkkAAb5JuAXcrdXBqxJKyoZDHeNVne+7aRg53H4DpuWhrNoo4ImRRNDWRtDWgcA39O+o7i9wXFFTgvH40wDpTxc2aIdDc/tJUrWLqc3UttHaF1K7CEooDjSwr8ni8nhddNO06ojZjhz3m/eJ2BpvVOPHOS3GEpnZCcaWFHlcpiidfBT6oC7YklAIc/NsgZwPaVegWWJR5rtB+C1OurWY4pFawhSd99xERcSwREQZntr0io6+XvHLp4AbpUnWH5HLmW16RUdfL3jl08AN0qTrD8jlt39H8UV/poVERYi8REQEREBERAREQF4rZtOKmhkmlNzY2knpOwGjpJuC9pVNY2MJNemFLGb46c3yHjz3bGbeaP5J4FbhxTkvEI2naELte0ZKmaSaU3ulcXEbwF1wYOgDMF5ERbsREeUKZncVjYpsF9cf5XM3zIyRC0/mkGzJobvdOhRHBOwX1tS2Jt4aPOkePyRgi838beA4dBWhaGkjijZHG0MbG0Na0bzQMwXBrc/GvCO/unSPd9wiIsyFoqFxo7pz+rF3TFfSoXGjunP6sXcsXXovV/Eb9kSm2rtB+C1OssTbV2g/BanVuv71Rx+4iIs9YIiIMz216RUdfL3jl08AN0qTrD8jlzLa9IqOvl7xy6eAG6VJ1h+Ry27+j+KK/wBNCoiLEXiIl6Avy9Q7C3GBT0hdHGBUTD8jTc1h/wA372gXlVda2G1pVBvdUuiaf+OH8Noz8Izne2SunFpcmTz7R/tGbxDQd6KlMW2FFQyrZDNO+SKoJZdI5ztTIQS1wJvIvIu9qusKvNhtittL2JiREX8SyBrS5xADQSSdgAZySqnqO4e4RiipXOaRrst7Ih/ldnfoaM+m4b6oFzic5N5Ock5ySdknp313sN8ITXVTpB/42XsiB5MHb6XHP+3AuAtnS4enTz7yotO8i/WNJIABJcQABwk3D+V+Kf4psHdemNTI3zKc3MBGZ0919/SGgj2noVuXJGOk2krG8p/gHg0KGnDXAa7L58rhxjsMv4Gg3abzvqTBEWHa02neV0RtGwiIovRULjR3Tn9WLuWK+lQuNHdOf1Yu5YuvRer+I37IlNtXaD8FqdZYm2rtB+C1Ordf3qjj9xERZ6wREQZntr0io6+XvHLp4AbpUnWH5HLmW16RUdfL3jl08AN0qTrD8jlt39H8UV/poVERYi8VdY1sKpafU01O7W3ys1ckgNxbGSQGtO8SQc/AFYqpXHFCRXsO86mZd+l0l/8Ar9106SkWybSjadoQVERbSmX9wSOY5r2G5zHNc0jec1wLf5AWkrCtJtTTwzN2JWB13Ad8ew3rNStrExauqimpnHPEdcYDxH5nD2OH/ZcOuxb05x7J0WUq4xuYSa3GKSJ3nzAOlI2WxX5m/qI/Zp4VOLdtSOlp5JpNrG2+7fc7YawdJNwWc7TrpKiaSaU3vldqnHe6GjoAzDQubSYeduU9oTtLzIiLXUPTZlBJUTRwxC98rg0dHC49AAJ9i0ZYdmMpYI4Yx5sbQL+M7ZLj0kklQPFDg7qY3VcgudKC2G/eiv8AOfd/kRdob0qy1kazNzvxjtC6kbQIiLjTEREBULjR3Tn9WLuWK+lQuNHdOf1Yu5YuvRer+I37IlNtXaD8FqdZYm2rtB+C1Ordf3qjj9xERZ6wREQZntr0io6+XvHLp4AbpUnWH5HLmW16RUdfL3jl08AN0qTrD8jlt39H8UV/poVERYi8VWY7aP0Wa7Y1cRPSbnNH7CRWmonjPs/XrOmIF7odTMP0Hzv+rnq7T245ay8nsodF+Ar9W7KiRdfBS3HUVVHMAXAXte0bLonbZunMDpAXIRRtWLRtJE7JjjAw0FcWRwBzYYzqjqrgXyZxeQCbgBsDhJKhyXoo48daV41JmZF2sELCdW1TIvybaU8WIXX+07A0lcQq9sWuDnklLqpG/jVFz337LW/ki9gJOklVanL06eXefJ7WN5SuCFrGhrAGtaA1rRsBoFwA9ly+iIsVeIiICIiAqFxo7pz+rF3LFfSoXGjunP6sXcsXXovV/Eb9kSm2rtB+C1OssTbV2g/BanVuv71Rx+4iIs9YIiIMz216RUdfL3jl08AN0qTrD8jlzLa9IqOvl7xy6eAG6VJ1h+Ry27+j+KK/00KiIsReL51ELXsc1wvD2lpB3wRcQvohQZktOiME0kTtmF7mHp1JzH2i4+1eZTzG/ZJjq2TAebUsF93KMuaf4LFA1v4r88cWc8xtIiIpvBEX0p4HPc1jG6pz3BrWjfc43AdGdJex3SzFlg75VVa5IL4qYhzuB0uyxn/sdHSr0AXHwUsNlHSxwtuLmi97uNKds7/WgBdhYeozdW8z7L4jYREVL0REQEREBULjR3Tn9WLuWK+lQuNHdOf1Yu5YuvRer+I37IlNtXaD8FqdZYm2rtB+C1Ordf3qjj9xERZ6wREQZntr0io6+XvHLp4AbpUnWH5HLmW16RUdfL3jl08AN0qTrD8jlt39H8UV/poVERYi8REQRPGZZHlFDJqRe+D8Vv6bw9vtYXfsFQ61G5oOznv+CzthjYxpKyWK46i/Vxk78Ts4/Y3t/StLQZO+P9V3j3cVERaCoVh4obA1yZ1VI3zYL2R378rh5x/S0/8AZQGlpnyvZHG3VPkcGtaN9xOb2LRuD1kMpKeKFn/G24njPOdzz0k3rj1mXjXjHeVlI93SAREWStEREBERAREQFQuNHdOf1Yu5Yr6VC40d05/Vi7li69F6v4jfsiU21doPwWp1libau0H4LU6t1/eqOP3ERFnrBERBme2vSKjr5e8cungBulSdYfkcuZbXpFR18veOXTwA3SpOsPyOW3f0fxRX+mhURFiLxERAXBwpwSpa9rRNqmujv1EjLg4A7Lc4II6Cu8i9rM1neCY3VscUVPzuUaWxlf3HijpvzVUx0CIf6KsZFd4rL9keMI3g5gTRUT9cia58l1wkkIcQDs6kAAD9r1JERU2mbTvL2I2ERF49EREBERAREQFQuNHdOf1Yu5Yr6VC40d05/Vi7li69F6v4jfsiU21doPwWp1libau0H4LU6t1/eqOP3ERFnrBERBme2vSKjr5e8cungBulSdYfkcuZbXpFR18veOXTwA3SpOsPyOW3f0fxRX+mhURFiLxERAREQEREBERAREQEREBERAREQFQuNHdOf1Yu5Yr6VC40d05/Vi7li69F6v4jfsiU21doPwWp1libau0H4LU6t1/eqOP3ERFnrBERBme2vSKjr5e8cungBulSdYfkcuZbXpFR18veOXpwVr46esgmlJDInkuLRebtQ4Zhv5yFuTG+L8UV7tHooTlQszjS9kfqmVCzONL2R+qyOhl+q7eE2RQnKhZnGl7I/VMqFmcaXsj9U6GX6m8JsihOVCzONL2R+qZULM40vZH6p0Mv1N4TZFCcqFmcaXsj9UyoWZxpeyP1ToZfqbwmyKE5ULM40vZH6plQszjS9kfqnQy/U3hNkUJyoWZxpeyP1TKhZnGl7I/VOhl+pvCbIoTlQszjS9kfqmVCzONL2R+qdDL9TeE2RQnKhZnGl7I/VMqFmcaXsj9U6GX6m8JsihOVCzONL2R+qZULM40vZH6p0Mv1N4TZULjR3Tn9WLuWKxMqFmcaXsj9VV2G9qxVVbLNDeWPEYGqFx82NrTeN7OCunR471yb2jbyRvMbI/NtXaD8FqdZYm2rtB+C1Opa/vV5j9xERZ6wREQZpt1jm1VQ1wuInkzfrcfgQvCrxw1wLo6i+dwfHJmDnRlo1e8C4FpzjhFyi2T6k5Wf3ovAtbHqq8Y3U8FborIyfUnKz+9F4EyfUnKz+9F4FPxVHvBW6KyMn1Jys/vReBMn1Jys/vReBPFUOCt0VkZPqTlZ/ei8CZPqTlZ/ei8CeKocFborIyfUnKz+9F4EyfUnKz+9F4E8VQ4K3RWRk+pOVn96LwJk+pOVn96LwJ4qhwVuisjJ9ScrP70XgTJ9ScrP70XgTxVDgrdFZGT6k5Wf3ovAmT6k5Wf3ovAniqHBW6KyMn1Jys/vReBMn1Jys/vReBPFUOCt0VkZPqTlZ/ei8CZPqTlZ/ei8CeKocFborIyfUnKz+9F4EyfUnKze9F4E8VQ4K2Mbn3NaL3P81o4XOzAfuQtSqC4GYD0URE/nyPY46nXHNIaRm1Qa0DP0lTpcOsyxktER7J1rsIiLkSEREH//2Q=="/>
          <p:cNvSpPr>
            <a:spLocks noChangeAspect="1" noChangeArrowheads="1"/>
          </p:cNvSpPr>
          <p:nvPr/>
        </p:nvSpPr>
        <p:spPr bwMode="auto">
          <a:xfrm>
            <a:off x="3219450" y="7600950"/>
            <a:ext cx="304800" cy="304800"/>
          </a:xfrm>
          <a:prstGeom prst="rect">
            <a:avLst/>
          </a:prstGeom>
          <a:noFill/>
        </p:spPr>
      </p:sp>
      <p:pic>
        <p:nvPicPr>
          <p:cNvPr id="13" name="Picture 12" descr="https://encrypted-tbn3.gstatic.com/images?q=tbn:ANd9GcTofNGAO2fAj9XKrlbn_4E3yhnuswU619mfkZs9Ej9EWahDQeeKrg"/>
          <p:cNvPicPr/>
          <p:nvPr/>
        </p:nvPicPr>
        <p:blipFill>
          <a:blip r:embed="rId5" cstate="print"/>
          <a:srcRect/>
          <a:stretch>
            <a:fillRect/>
          </a:stretch>
        </p:blipFill>
        <p:spPr bwMode="auto">
          <a:xfrm>
            <a:off x="3486150" y="6734175"/>
            <a:ext cx="676275" cy="955373"/>
          </a:xfrm>
          <a:prstGeom prst="rect">
            <a:avLst/>
          </a:prstGeom>
          <a:noFill/>
          <a:ln w="9525">
            <a:noFill/>
            <a:miter lim="800000"/>
            <a:headEnd/>
            <a:tailEnd/>
          </a:ln>
        </p:spPr>
      </p:pic>
      <p:pic>
        <p:nvPicPr>
          <p:cNvPr id="14" name="Picture 13" descr="https://encrypted-tbn3.gstatic.com/images?q=tbn:ANd9GcTofNGAO2fAj9XKrlbn_4E3yhnuswU619mfkZs9Ej9EWahDQeeKrg"/>
          <p:cNvPicPr/>
          <p:nvPr/>
        </p:nvPicPr>
        <p:blipFill>
          <a:blip r:embed="rId5" cstate="print"/>
          <a:srcRect/>
          <a:stretch>
            <a:fillRect/>
          </a:stretch>
        </p:blipFill>
        <p:spPr bwMode="auto">
          <a:xfrm>
            <a:off x="7086600" y="5105400"/>
            <a:ext cx="676275" cy="955373"/>
          </a:xfrm>
          <a:prstGeom prst="rect">
            <a:avLst/>
          </a:prstGeom>
          <a:noFill/>
          <a:ln w="9525">
            <a:noFill/>
            <a:miter lim="800000"/>
            <a:headEnd/>
            <a:tailEnd/>
          </a:ln>
        </p:spPr>
      </p:pic>
      <p:sp>
        <p:nvSpPr>
          <p:cNvPr id="3" name="TextBox 2"/>
          <p:cNvSpPr txBox="1"/>
          <p:nvPr/>
        </p:nvSpPr>
        <p:spPr>
          <a:xfrm>
            <a:off x="381000" y="1676400"/>
            <a:ext cx="8382000" cy="369332"/>
          </a:xfrm>
          <a:prstGeom prst="rect">
            <a:avLst/>
          </a:prstGeom>
          <a:noFill/>
        </p:spPr>
        <p:txBody>
          <a:bodyPr wrap="square" rtlCol="0">
            <a:spAutoFit/>
          </a:bodyPr>
          <a:lstStyle/>
          <a:p>
            <a:r>
              <a:rPr lang="en-US" dirty="0" smtClean="0"/>
              <a:t>New metal windows can meet all historic design criteria other than “material”.</a:t>
            </a:r>
            <a:endParaRPr lang="en-US" dirty="0"/>
          </a:p>
        </p:txBody>
      </p:sp>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white"/>
                </a:solidFill>
              </a:rPr>
              <a:t>Section 6 (continued):</a:t>
            </a:r>
            <a:br>
              <a:rPr lang="en-US" sz="3200" dirty="0">
                <a:solidFill>
                  <a:prstClr val="white"/>
                </a:solidFill>
              </a:rPr>
            </a:br>
            <a:r>
              <a:rPr lang="en-US" sz="3200" dirty="0">
                <a:solidFill>
                  <a:prstClr val="white"/>
                </a:solidFill>
              </a:rPr>
              <a:t>Recommendations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sz="4000" dirty="0" smtClean="0"/>
              <a:t>Proposed new language regarding the definition of hardship.</a:t>
            </a:r>
          </a:p>
          <a:p>
            <a:r>
              <a:rPr lang="en-US" sz="4000" dirty="0" smtClean="0"/>
              <a:t>The definition of economic hardship for an applicant should be amended as follows to match the City's Workforce Housing Ordinance.  </a:t>
            </a:r>
            <a:r>
              <a:rPr lang="en-US" sz="4000" u="sng" dirty="0" smtClean="0"/>
              <a:t>"An applicant for a rental dwelling unit shall mean a dwelling unit whose monthly rent, not including utilities, does not exceed 30 percent of that amount which represents 140 percent of the monthly median household income (adjusted for family size) for Monroe County. For an owner-occupied dwelling unit, affordable housing (middle income) shall mean a dwelling unit whose sales price shall not exceed six and one-half times the annual median household income (adjusted for family size) for Monroe County, in accordance with</a:t>
            </a:r>
            <a:r>
              <a:rPr lang="en-US" sz="4000" u="sng" dirty="0" smtClean="0">
                <a:hlinkClick r:id="rId3"/>
              </a:rPr>
              <a:t> section 122-1472</a:t>
            </a:r>
            <a:r>
              <a:rPr lang="en-US" sz="4000" u="sng" dirty="0" smtClean="0"/>
              <a:t>.”</a:t>
            </a:r>
          </a:p>
          <a:p>
            <a:endParaRPr lang="en-US" dirty="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28</a:t>
            </a:fld>
            <a:endParaRPr lang="en-US" dirty="0"/>
          </a:p>
        </p:txBody>
      </p:sp>
    </p:spTree>
    <p:extLst>
      <p:ext uri="{BB962C8B-B14F-4D97-AF65-F5344CB8AC3E}">
        <p14:creationId xmlns:p14="http://schemas.microsoft.com/office/powerpoint/2010/main" val="2147388739"/>
      </p:ext>
    </p:extLst>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10000"/>
          </a:bodyPr>
          <a:lstStyle/>
          <a:p>
            <a:r>
              <a:rPr lang="en-US" dirty="0" smtClean="0"/>
              <a:t>Key West is unique, subject to forces of weather and economics that no other historic district in the nation faces.</a:t>
            </a:r>
          </a:p>
          <a:p>
            <a:r>
              <a:rPr lang="en-US" dirty="0" smtClean="0"/>
              <a:t>Key West has a history of resilience and adaptation, including</a:t>
            </a:r>
          </a:p>
          <a:p>
            <a:pPr lvl="1"/>
            <a:r>
              <a:rPr lang="en-US" dirty="0"/>
              <a:t>C</a:t>
            </a:r>
            <a:r>
              <a:rPr lang="en-US" dirty="0" smtClean="0"/>
              <a:t>hanges in our economic drivers (sponging, salvaging, cigar-making, the military and now tourism and second home-ownership)</a:t>
            </a:r>
          </a:p>
          <a:p>
            <a:pPr lvl="1"/>
            <a:r>
              <a:rPr lang="en-US" dirty="0" smtClean="0"/>
              <a:t>Changes in how we build</a:t>
            </a:r>
          </a:p>
          <a:p>
            <a:pPr lvl="2"/>
            <a:r>
              <a:rPr lang="en-US" dirty="0" smtClean="0"/>
              <a:t>Tin roofs emerged after the fire of 1886</a:t>
            </a:r>
          </a:p>
          <a:p>
            <a:pPr lvl="2"/>
            <a:r>
              <a:rPr lang="en-US" dirty="0" smtClean="0"/>
              <a:t>Jalousie windows emerged as Key West expanded eastward</a:t>
            </a:r>
          </a:p>
          <a:p>
            <a:pPr lvl="3"/>
            <a:r>
              <a:rPr lang="en-US" i="1" dirty="0" smtClean="0"/>
              <a:t>Will these be “protected” as HARC’s jurisdiction expands to include homes built after 1960?</a:t>
            </a:r>
            <a:r>
              <a:rPr lang="en-US" i="1" dirty="0" smtClean="0"/>
              <a:t> </a:t>
            </a:r>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29</a:t>
            </a:fld>
            <a:endParaRPr lang="en-US" dirty="0"/>
          </a:p>
        </p:txBody>
      </p:sp>
    </p:spTree>
    <p:extLst>
      <p:ext uri="{BB962C8B-B14F-4D97-AF65-F5344CB8AC3E}">
        <p14:creationId xmlns:p14="http://schemas.microsoft.com/office/powerpoint/2010/main" val="387100276"/>
      </p:ext>
    </p:extLst>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Introduction (continued):</a:t>
            </a:r>
            <a:r>
              <a:rPr lang="en-US" dirty="0" smtClean="0"/>
              <a:t/>
            </a:r>
            <a:br>
              <a:rPr lang="en-US" dirty="0" smtClean="0"/>
            </a:br>
            <a:r>
              <a:rPr lang="en-US" dirty="0" smtClean="0"/>
              <a:t>Who </a:t>
            </a:r>
            <a:r>
              <a:rPr lang="en-US" dirty="0" smtClean="0"/>
              <a:t>is HARC?</a:t>
            </a:r>
            <a:endParaRPr lang="en-US" dirty="0"/>
          </a:p>
        </p:txBody>
      </p:sp>
      <p:sp>
        <p:nvSpPr>
          <p:cNvPr id="3" name="Content Placeholder 2"/>
          <p:cNvSpPr>
            <a:spLocks noGrp="1"/>
          </p:cNvSpPr>
          <p:nvPr>
            <p:ph idx="1"/>
          </p:nvPr>
        </p:nvSpPr>
        <p:spPr/>
        <p:txBody>
          <a:bodyPr>
            <a:normAutofit fontScale="92500"/>
          </a:bodyPr>
          <a:lstStyle/>
          <a:p>
            <a:r>
              <a:rPr lang="en-US" dirty="0" smtClean="0"/>
              <a:t>Historic </a:t>
            </a:r>
            <a:r>
              <a:rPr lang="en-US" dirty="0"/>
              <a:t>Architecture Review Commission </a:t>
            </a:r>
            <a:endParaRPr lang="en-US" dirty="0" smtClean="0"/>
          </a:p>
          <a:p>
            <a:r>
              <a:rPr lang="en-US" dirty="0" smtClean="0"/>
              <a:t>Seven-member </a:t>
            </a:r>
            <a:r>
              <a:rPr lang="en-US" dirty="0"/>
              <a:t>board </a:t>
            </a:r>
            <a:endParaRPr lang="en-US" dirty="0" smtClean="0"/>
          </a:p>
          <a:p>
            <a:r>
              <a:rPr lang="en-US" dirty="0" smtClean="0"/>
              <a:t>Charged </a:t>
            </a:r>
            <a:r>
              <a:rPr lang="en-US" dirty="0"/>
              <a:t>with the </a:t>
            </a:r>
            <a:r>
              <a:rPr lang="en-US" u="sng" dirty="0"/>
              <a:t>preservation</a:t>
            </a:r>
            <a:r>
              <a:rPr lang="en-US" dirty="0"/>
              <a:t> and </a:t>
            </a:r>
            <a:r>
              <a:rPr lang="en-US" u="sng" dirty="0"/>
              <a:t>conservation</a:t>
            </a:r>
            <a:r>
              <a:rPr lang="en-US" dirty="0"/>
              <a:t> of </a:t>
            </a:r>
            <a:r>
              <a:rPr lang="en-US" dirty="0" smtClean="0"/>
              <a:t>the </a:t>
            </a:r>
            <a:r>
              <a:rPr lang="en-US" u="sng" dirty="0"/>
              <a:t>character</a:t>
            </a:r>
            <a:r>
              <a:rPr lang="en-US" dirty="0"/>
              <a:t>, </a:t>
            </a:r>
            <a:r>
              <a:rPr lang="en-US" u="sng" dirty="0"/>
              <a:t>integrity</a:t>
            </a:r>
            <a:r>
              <a:rPr lang="en-US" dirty="0"/>
              <a:t> and </a:t>
            </a:r>
            <a:r>
              <a:rPr lang="en-US" u="sng" dirty="0"/>
              <a:t>appearance</a:t>
            </a:r>
            <a:r>
              <a:rPr lang="en-US" dirty="0"/>
              <a:t> of the historic preservation districts as well as for buildings individually listed in the National Register of Historic Places and buildings listed as contributing in the Historic Structure Survey of the city. </a:t>
            </a:r>
          </a:p>
          <a:p>
            <a:endParaRPr lang="en-US" dirty="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3</a:t>
            </a:fld>
            <a:endParaRPr lang="en-US" dirty="0"/>
          </a:p>
        </p:txBody>
      </p:sp>
    </p:spTree>
    <p:extLst>
      <p:ext uri="{BB962C8B-B14F-4D97-AF65-F5344CB8AC3E}">
        <p14:creationId xmlns:p14="http://schemas.microsoft.com/office/powerpoint/2010/main" val="3336599338"/>
      </p:ext>
    </p:extLst>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r>
              <a:rPr lang="en-US" sz="2800" dirty="0" smtClean="0"/>
              <a:t>(continued)</a:t>
            </a:r>
            <a:endParaRPr lang="en-US" sz="2800" dirty="0"/>
          </a:p>
        </p:txBody>
      </p:sp>
      <p:sp>
        <p:nvSpPr>
          <p:cNvPr id="3" name="Content Placeholder 2"/>
          <p:cNvSpPr>
            <a:spLocks noGrp="1"/>
          </p:cNvSpPr>
          <p:nvPr>
            <p:ph idx="1"/>
          </p:nvPr>
        </p:nvSpPr>
        <p:spPr/>
        <p:txBody>
          <a:bodyPr>
            <a:normAutofit fontScale="85000" lnSpcReduction="20000"/>
          </a:bodyPr>
          <a:lstStyle/>
          <a:p>
            <a:r>
              <a:rPr lang="en-US" dirty="0" smtClean="0"/>
              <a:t>FIRM </a:t>
            </a:r>
            <a:r>
              <a:rPr lang="en-US" dirty="0" smtClean="0"/>
              <a:t>believes the there is no down-side to amending HARC guidelines regarding impact windows.</a:t>
            </a:r>
          </a:p>
          <a:p>
            <a:pPr lvl="1"/>
            <a:r>
              <a:rPr lang="en-US" dirty="0" smtClean="0"/>
              <a:t>New impact windows can maintain the appearance of historic windows.</a:t>
            </a:r>
          </a:p>
          <a:p>
            <a:pPr lvl="1"/>
            <a:r>
              <a:rPr lang="en-US" dirty="0" smtClean="0"/>
              <a:t>These windows literally preserve a historic home better than non-impact windows</a:t>
            </a:r>
            <a:r>
              <a:rPr lang="en-US" dirty="0" smtClean="0"/>
              <a:t>.</a:t>
            </a:r>
          </a:p>
          <a:p>
            <a:pPr lvl="1"/>
            <a:r>
              <a:rPr lang="en-US" dirty="0" smtClean="0"/>
              <a:t>This gives homeowners a </a:t>
            </a:r>
            <a:r>
              <a:rPr lang="en-US" u="sng" dirty="0" smtClean="0"/>
              <a:t>choice</a:t>
            </a:r>
            <a:r>
              <a:rPr lang="en-US" dirty="0" smtClean="0"/>
              <a:t>, not a mandate.</a:t>
            </a:r>
            <a:endParaRPr lang="en-US" dirty="0" smtClean="0"/>
          </a:p>
          <a:p>
            <a:pPr lvl="1"/>
            <a:r>
              <a:rPr lang="en-US" dirty="0" smtClean="0"/>
              <a:t>By making compliance with HARC regulations more affordable from the insurance, window installation and maintenance perspective, more people can afford to purchase and maintain homes in the historic district.</a:t>
            </a:r>
            <a:endParaRPr lang="en-US" dirty="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30</a:t>
            </a:fld>
            <a:endParaRPr lang="en-US" dirty="0"/>
          </a:p>
        </p:txBody>
      </p:sp>
    </p:spTree>
    <p:extLst>
      <p:ext uri="{BB962C8B-B14F-4D97-AF65-F5344CB8AC3E}">
        <p14:creationId xmlns:p14="http://schemas.microsoft.com/office/powerpoint/2010/main" val="2981690917"/>
      </p:ext>
    </p:extLst>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7" name="Content Placeholder 6"/>
          <p:cNvPicPr>
            <a:picLocks noGrp="1" noChangeAspect="1"/>
          </p:cNvPicPr>
          <p:nvPr>
            <p:ph idx="1"/>
          </p:nvPr>
        </p:nvPicPr>
        <p:blipFill>
          <a:blip r:embed="rId3" cstate="print"/>
          <a:stretch>
            <a:fillRect/>
          </a:stretch>
        </p:blipFill>
        <p:spPr>
          <a:xfrm>
            <a:off x="2590800" y="1720056"/>
            <a:ext cx="3886200" cy="4371975"/>
          </a:xfrm>
        </p:spPr>
      </p:pic>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dirty="0"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31</a:t>
            </a:fld>
            <a:endParaRPr lang="en-US" dirty="0"/>
          </a:p>
        </p:txBody>
      </p:sp>
    </p:spTree>
  </p:cSld>
  <p:clrMapOvr>
    <a:masterClrMapping/>
  </p:clrMapOvr>
  <p:transition spd="med">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7200" y="1600200"/>
            <a:ext cx="8229600" cy="4525963"/>
          </a:xfrm>
        </p:spPr>
        <p:txBody>
          <a:bodyPr>
            <a:normAutofit lnSpcReduction="10000"/>
          </a:bodyPr>
          <a:lstStyle/>
          <a:p>
            <a:pPr marL="0" indent="0" algn="ctr">
              <a:spcBef>
                <a:spcPct val="0"/>
              </a:spcBef>
              <a:spcAft>
                <a:spcPts val="600"/>
              </a:spcAft>
              <a:buFont typeface="Wingdings" pitchFamily="-84" charset="2"/>
              <a:buNone/>
              <a:defRPr/>
            </a:pPr>
            <a:r>
              <a:rPr lang="en-US" dirty="0">
                <a:ln>
                  <a:solidFill>
                    <a:schemeClr val="bg2">
                      <a:lumMod val="25000"/>
                    </a:schemeClr>
                  </a:solidFill>
                </a:ln>
                <a:solidFill>
                  <a:schemeClr val="tx2"/>
                </a:solidFill>
                <a:latin typeface="Arial Black"/>
                <a:cs typeface="Arial Black"/>
              </a:rPr>
              <a:t>FAIR INSURANCE RATES IN </a:t>
            </a:r>
            <a:r>
              <a:rPr lang="en-US" dirty="0" smtClean="0">
                <a:ln>
                  <a:solidFill>
                    <a:schemeClr val="bg2">
                      <a:lumMod val="25000"/>
                    </a:schemeClr>
                  </a:solidFill>
                </a:ln>
                <a:solidFill>
                  <a:schemeClr val="tx2"/>
                </a:solidFill>
                <a:latin typeface="Arial Black"/>
                <a:cs typeface="Arial Black"/>
              </a:rPr>
              <a:t>MONROE</a:t>
            </a:r>
          </a:p>
          <a:p>
            <a:pPr marL="0" indent="0" algn="ctr">
              <a:spcBef>
                <a:spcPct val="0"/>
              </a:spcBef>
              <a:spcAft>
                <a:spcPts val="600"/>
              </a:spcAft>
              <a:buNone/>
              <a:defRPr/>
            </a:pPr>
            <a:r>
              <a:rPr lang="en-US" sz="3176" dirty="0" smtClean="0"/>
              <a:t>422 Fleming Street</a:t>
            </a:r>
          </a:p>
          <a:p>
            <a:pPr marL="0" indent="0" algn="ctr">
              <a:spcBef>
                <a:spcPct val="0"/>
              </a:spcBef>
              <a:spcAft>
                <a:spcPts val="600"/>
              </a:spcAft>
              <a:buNone/>
              <a:defRPr/>
            </a:pPr>
            <a:r>
              <a:rPr lang="en-US" sz="3176" dirty="0" smtClean="0"/>
              <a:t>Key West, FL 33040</a:t>
            </a:r>
          </a:p>
          <a:p>
            <a:pPr marL="0" indent="0" algn="ctr">
              <a:spcBef>
                <a:spcPct val="0"/>
              </a:spcBef>
              <a:spcAft>
                <a:spcPts val="600"/>
              </a:spcAft>
              <a:buNone/>
              <a:defRPr/>
            </a:pPr>
            <a:r>
              <a:rPr lang="en-US" dirty="0" smtClean="0"/>
              <a:t>(305) 294-FIRM (3476)</a:t>
            </a:r>
          </a:p>
          <a:p>
            <a:pPr marL="0" indent="0" algn="ctr">
              <a:spcBef>
                <a:spcPct val="0"/>
              </a:spcBef>
              <a:buFont typeface="Wingdings" pitchFamily="-84" charset="2"/>
              <a:buNone/>
              <a:defRPr/>
            </a:pPr>
            <a:endParaRPr lang="en-US" dirty="0" smtClean="0">
              <a:ln>
                <a:solidFill>
                  <a:schemeClr val="bg2">
                    <a:lumMod val="25000"/>
                  </a:schemeClr>
                </a:solidFill>
              </a:ln>
              <a:solidFill>
                <a:schemeClr val="bg2">
                  <a:lumMod val="25000"/>
                </a:schemeClr>
              </a:solidFill>
              <a:latin typeface="Arial Black"/>
              <a:cs typeface="Arial Black"/>
            </a:endParaRPr>
          </a:p>
          <a:p>
            <a:pPr marL="0" indent="0" algn="ctr">
              <a:spcBef>
                <a:spcPct val="0"/>
              </a:spcBef>
              <a:buNone/>
              <a:defRPr/>
            </a:pPr>
            <a:r>
              <a:rPr lang="en-US" dirty="0">
                <a:hlinkClick r:id="rId3"/>
              </a:rPr>
              <a:t>www.firmkeys.org</a:t>
            </a:r>
            <a:endParaRPr lang="en-US" dirty="0"/>
          </a:p>
          <a:p>
            <a:pPr marL="0" indent="0" algn="ctr">
              <a:spcBef>
                <a:spcPct val="0"/>
              </a:spcBef>
              <a:buFont typeface="Wingdings" pitchFamily="-84" charset="2"/>
              <a:buNone/>
              <a:defRPr/>
            </a:pPr>
            <a:endParaRPr lang="en-US" dirty="0" smtClean="0"/>
          </a:p>
          <a:p>
            <a:pPr marL="0" indent="0" algn="ctr">
              <a:spcBef>
                <a:spcPct val="0"/>
              </a:spcBef>
              <a:buNone/>
              <a:defRPr/>
            </a:pPr>
            <a:r>
              <a:rPr lang="en-US" sz="2600" dirty="0" smtClean="0">
                <a:hlinkClick r:id="rId4"/>
              </a:rPr>
              <a:t>admin@firmkeys.org</a:t>
            </a:r>
            <a:r>
              <a:rPr lang="en-US" sz="2600" dirty="0" smtClean="0"/>
              <a:t>  </a:t>
            </a:r>
          </a:p>
          <a:p>
            <a:pPr marL="0" indent="0" algn="ctr">
              <a:spcBef>
                <a:spcPct val="0"/>
              </a:spcBef>
              <a:buFont typeface="Wingdings" pitchFamily="-84" charset="2"/>
              <a:buNone/>
              <a:defRPr/>
            </a:pPr>
            <a:endParaRPr lang="en-US" sz="2600" dirty="0" smtClean="0"/>
          </a:p>
          <a:p>
            <a:pPr marL="0" indent="0" algn="ctr">
              <a:spcBef>
                <a:spcPct val="0"/>
              </a:spcBef>
              <a:buFont typeface="Wingdings" pitchFamily="-84" charset="2"/>
              <a:buNone/>
              <a:defRPr/>
            </a:pPr>
            <a:endParaRPr lang="en-US" sz="2600" dirty="0" smtClean="0"/>
          </a:p>
          <a:p>
            <a:endParaRPr lang="en-US" dirty="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dirty="0"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32</a:t>
            </a:fld>
            <a:endParaRPr lang="en-US" dirty="0"/>
          </a:p>
        </p:txBody>
      </p:sp>
    </p:spTree>
    <p:extLst>
      <p:ext uri="{BB962C8B-B14F-4D97-AF65-F5344CB8AC3E}">
        <p14:creationId xmlns:p14="http://schemas.microsoft.com/office/powerpoint/2010/main" val="3072511425"/>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Introduction (continued):</a:t>
            </a:r>
            <a:r>
              <a:rPr lang="en-US" dirty="0" smtClean="0"/>
              <a:t/>
            </a:r>
            <a:br>
              <a:rPr lang="en-US" dirty="0" smtClean="0"/>
            </a:br>
            <a:r>
              <a:rPr lang="en-US" dirty="0" smtClean="0"/>
              <a:t>Common </a:t>
            </a:r>
            <a:r>
              <a:rPr lang="en-US" dirty="0" smtClean="0"/>
              <a:t>Ground</a:t>
            </a:r>
            <a:endParaRPr lang="en-US" dirty="0"/>
          </a:p>
        </p:txBody>
      </p:sp>
      <p:sp>
        <p:nvSpPr>
          <p:cNvPr id="3" name="Content Placeholder 2"/>
          <p:cNvSpPr>
            <a:spLocks noGrp="1"/>
          </p:cNvSpPr>
          <p:nvPr>
            <p:ph idx="1"/>
          </p:nvPr>
        </p:nvSpPr>
        <p:spPr/>
        <p:txBody>
          <a:bodyPr>
            <a:normAutofit/>
          </a:bodyPr>
          <a:lstStyle/>
          <a:p>
            <a:r>
              <a:rPr lang="en-US" dirty="0" smtClean="0"/>
              <a:t>HARC charged with preserving historical structures and their character</a:t>
            </a:r>
          </a:p>
          <a:p>
            <a:r>
              <a:rPr lang="en-US" dirty="0" smtClean="0"/>
              <a:t>FIRM interested in preserving property, protecting life and maintaining the character of the Keys </a:t>
            </a:r>
          </a:p>
          <a:p>
            <a:r>
              <a:rPr lang="en-US" b="1" dirty="0" smtClean="0"/>
              <a:t>Both organizations are interested in preservation and protection</a:t>
            </a:r>
            <a:endParaRPr lang="en-US" b="1" dirty="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4</a:t>
            </a:fld>
            <a:endParaRPr lang="en-US" dirty="0"/>
          </a:p>
        </p:txBody>
      </p:sp>
    </p:spTree>
    <p:extLst>
      <p:ext uri="{BB962C8B-B14F-4D97-AF65-F5344CB8AC3E}">
        <p14:creationId xmlns:p14="http://schemas.microsoft.com/office/powerpoint/2010/main" val="892501913"/>
      </p:ext>
    </p:extLst>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a:t>
            </a:r>
            <a:r>
              <a:rPr lang="en-US" dirty="0"/>
              <a:t>1</a:t>
            </a:r>
            <a:r>
              <a:rPr lang="en-US" dirty="0" smtClean="0"/>
              <a:t>:</a:t>
            </a:r>
            <a:br>
              <a:rPr lang="en-US" dirty="0" smtClean="0"/>
            </a:br>
            <a:r>
              <a:rPr lang="en-US" sz="3600" dirty="0" smtClean="0"/>
              <a:t>Energy Conservation</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The Florida Energy Efficiency and Conservation Act requires that homeowners be permitted to utilize energy efficient components in their homes.</a:t>
            </a:r>
          </a:p>
          <a:p>
            <a:r>
              <a:rPr lang="en-US" dirty="0" smtClean="0"/>
              <a:t>“Green” initiatives endorsed by both the City of Key West and Monroe County encourage the use of energy-efficient materials.</a:t>
            </a:r>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5</a:t>
            </a:fld>
            <a:endParaRPr lang="en-US" dirty="0"/>
          </a:p>
        </p:txBody>
      </p:sp>
    </p:spTree>
    <p:extLst>
      <p:ext uri="{BB962C8B-B14F-4D97-AF65-F5344CB8AC3E}">
        <p14:creationId xmlns:p14="http://schemas.microsoft.com/office/powerpoint/2010/main" val="269172735"/>
      </p:ext>
    </p:extLst>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1 (continued):</a:t>
            </a:r>
            <a:br>
              <a:rPr lang="en-US" sz="3200" dirty="0" smtClean="0"/>
            </a:br>
            <a:r>
              <a:rPr lang="en-US" sz="3200" dirty="0" smtClean="0"/>
              <a:t>Energy Conservation</a:t>
            </a:r>
            <a:endParaRPr lang="en-US" sz="3200" dirty="0"/>
          </a:p>
        </p:txBody>
      </p:sp>
      <p:sp>
        <p:nvSpPr>
          <p:cNvPr id="3" name="Content Placeholder 2"/>
          <p:cNvSpPr>
            <a:spLocks noGrp="1"/>
          </p:cNvSpPr>
          <p:nvPr>
            <p:ph idx="1"/>
          </p:nvPr>
        </p:nvSpPr>
        <p:spPr/>
        <p:txBody>
          <a:bodyPr/>
          <a:lstStyle/>
          <a:p>
            <a:r>
              <a:rPr lang="en-US" dirty="0"/>
              <a:t>The Secretary of the Interior’s Standards for Rehabilitation recommend “Installing compatible and energy-efficient replacement windows that match the appearance, size, design, proportion and profile of the existing historic windows and that are also durable, repairable and recyclable, when existing windows are too deteriorated to repair.”  </a:t>
            </a:r>
          </a:p>
          <a:p>
            <a:endParaRPr lang="en-US" dirty="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6</a:t>
            </a:fld>
            <a:endParaRPr lang="en-US" dirty="0"/>
          </a:p>
        </p:txBody>
      </p:sp>
    </p:spTree>
    <p:extLst>
      <p:ext uri="{BB962C8B-B14F-4D97-AF65-F5344CB8AC3E}">
        <p14:creationId xmlns:p14="http://schemas.microsoft.com/office/powerpoint/2010/main" val="1022619365"/>
      </p:ext>
    </p:extLst>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white"/>
                </a:solidFill>
              </a:rPr>
              <a:t>Section 1</a:t>
            </a:r>
            <a:r>
              <a:rPr lang="en-US" sz="3200" dirty="0" smtClean="0">
                <a:solidFill>
                  <a:prstClr val="white"/>
                </a:solidFill>
              </a:rPr>
              <a:t> </a:t>
            </a:r>
            <a:r>
              <a:rPr lang="en-US" sz="3200" dirty="0">
                <a:solidFill>
                  <a:prstClr val="white"/>
                </a:solidFill>
              </a:rPr>
              <a:t>(continued):</a:t>
            </a:r>
            <a:br>
              <a:rPr lang="en-US" sz="3200" dirty="0">
                <a:solidFill>
                  <a:prstClr val="white"/>
                </a:solidFill>
              </a:rPr>
            </a:br>
            <a:r>
              <a:rPr lang="en-US" sz="3200" dirty="0">
                <a:solidFill>
                  <a:prstClr val="white"/>
                </a:solidFill>
              </a:rPr>
              <a:t>Energy </a:t>
            </a:r>
            <a:r>
              <a:rPr lang="en-US" sz="3200" dirty="0" smtClean="0">
                <a:solidFill>
                  <a:prstClr val="white"/>
                </a:solidFill>
              </a:rPr>
              <a:t>Conservation</a:t>
            </a:r>
            <a:endParaRPr lang="en-US" dirty="0"/>
          </a:p>
        </p:txBody>
      </p:sp>
      <p:sp>
        <p:nvSpPr>
          <p:cNvPr id="4" name="Date Placeholder 3"/>
          <p:cNvSpPr>
            <a:spLocks noGrp="1"/>
          </p:cNvSpPr>
          <p:nvPr>
            <p:ph type="dt" sz="half" idx="10"/>
          </p:nvPr>
        </p:nvSpPr>
        <p:spPr>
          <a:xfrm>
            <a:off x="457200" y="6240489"/>
            <a:ext cx="2133600" cy="365125"/>
          </a:xfrm>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a:xfrm>
            <a:off x="3124200" y="6240489"/>
            <a:ext cx="2895600" cy="365125"/>
          </a:xfrm>
        </p:spPr>
        <p:txBody>
          <a:bodyPr/>
          <a:lstStyle/>
          <a:p>
            <a:r>
              <a:rPr lang="en-US" smtClean="0"/>
              <a:t>Presentation to HARC</a:t>
            </a:r>
            <a:endParaRPr lang="en-US" dirty="0"/>
          </a:p>
        </p:txBody>
      </p:sp>
      <p:sp>
        <p:nvSpPr>
          <p:cNvPr id="6" name="Slide Number Placeholder 5"/>
          <p:cNvSpPr>
            <a:spLocks noGrp="1"/>
          </p:cNvSpPr>
          <p:nvPr>
            <p:ph type="sldNum" sz="quarter" idx="12"/>
          </p:nvPr>
        </p:nvSpPr>
        <p:spPr>
          <a:xfrm>
            <a:off x="6553200" y="6240489"/>
            <a:ext cx="2133600" cy="365125"/>
          </a:xfrm>
        </p:spPr>
        <p:txBody>
          <a:bodyPr/>
          <a:lstStyle/>
          <a:p>
            <a:r>
              <a:rPr lang="en-US" smtClean="0"/>
              <a:t>Slide </a:t>
            </a:r>
            <a:fld id="{4EC7B5BF-3783-4B6E-9F40-0B49B8D276AF}" type="slidenum">
              <a:rPr lang="en-US" smtClean="0"/>
              <a:pPr/>
              <a:t>7</a:t>
            </a:fld>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146"/>
          <a:stretch/>
        </p:blipFill>
        <p:spPr bwMode="auto">
          <a:xfrm>
            <a:off x="402440" y="3886201"/>
            <a:ext cx="279796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3886200"/>
            <a:ext cx="26670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idx="1"/>
          </p:nvPr>
        </p:nvSpPr>
        <p:spPr>
          <a:xfrm>
            <a:off x="457200" y="1600200"/>
            <a:ext cx="8229600" cy="2209799"/>
          </a:xfrm>
        </p:spPr>
        <p:txBody>
          <a:bodyPr>
            <a:normAutofit/>
          </a:bodyPr>
          <a:lstStyle/>
          <a:p>
            <a:r>
              <a:rPr lang="en-US" dirty="0" smtClean="0"/>
              <a:t>Today, options exist to craft energy-efficient impact windows of wood, steel and synthetic materials that replicate the appearance of historic windows.</a:t>
            </a:r>
            <a:endParaRPr lang="en-US" dirty="0"/>
          </a:p>
        </p:txBody>
      </p:sp>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870" t="21677" r="26894" b="21379"/>
          <a:stretch/>
        </p:blipFill>
        <p:spPr bwMode="auto">
          <a:xfrm>
            <a:off x="6096000" y="3886200"/>
            <a:ext cx="2666999" cy="2009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743446"/>
      </p:ext>
    </p:extLst>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1 (continued):</a:t>
            </a:r>
            <a:br>
              <a:rPr lang="en-US" sz="3200" dirty="0" smtClean="0"/>
            </a:br>
            <a:r>
              <a:rPr lang="en-US" sz="3200" dirty="0" smtClean="0"/>
              <a:t>Energy Conservation</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Harmonizing regulations relating to energy efficiency with HARC regulations especially as it pertains to windows and shutters would not be </a:t>
            </a:r>
            <a:r>
              <a:rPr lang="en-US" dirty="0" smtClean="0"/>
              <a:t>difficult.</a:t>
            </a:r>
          </a:p>
          <a:p>
            <a:r>
              <a:rPr lang="en-US" dirty="0" smtClean="0"/>
              <a:t>Other </a:t>
            </a:r>
            <a:r>
              <a:rPr lang="en-US" dirty="0" smtClean="0"/>
              <a:t>historic jurisdictions have successfully accomplished </a:t>
            </a:r>
            <a:r>
              <a:rPr lang="en-US" dirty="0" smtClean="0"/>
              <a:t>this:</a:t>
            </a:r>
          </a:p>
          <a:p>
            <a:pPr lvl="1"/>
            <a:r>
              <a:rPr lang="en-US" dirty="0" smtClean="0"/>
              <a:t>Washington</a:t>
            </a:r>
            <a:r>
              <a:rPr lang="en-US" dirty="0" smtClean="0"/>
              <a:t>, </a:t>
            </a:r>
            <a:r>
              <a:rPr lang="en-US" dirty="0" smtClean="0"/>
              <a:t>DC</a:t>
            </a:r>
          </a:p>
          <a:p>
            <a:pPr lvl="1"/>
            <a:r>
              <a:rPr lang="en-US" dirty="0" smtClean="0"/>
              <a:t>Boston</a:t>
            </a:r>
            <a:r>
              <a:rPr lang="en-US" dirty="0" smtClean="0"/>
              <a:t>, </a:t>
            </a:r>
            <a:r>
              <a:rPr lang="en-US" dirty="0" smtClean="0"/>
              <a:t>MA (9 </a:t>
            </a:r>
            <a:r>
              <a:rPr lang="en-US" dirty="0" smtClean="0"/>
              <a:t>districts, all with varying </a:t>
            </a:r>
            <a:r>
              <a:rPr lang="en-US" dirty="0" smtClean="0"/>
              <a:t>standards)</a:t>
            </a:r>
          </a:p>
          <a:p>
            <a:pPr marL="457200" lvl="1" indent="0">
              <a:buNone/>
            </a:pPr>
            <a:endParaRPr lang="en-US" dirty="0" smtClean="0"/>
          </a:p>
          <a:p>
            <a:pPr marL="457200" lvl="1" indent="0">
              <a:buNone/>
            </a:pPr>
            <a:endParaRPr lang="en-US" dirty="0"/>
          </a:p>
          <a:p>
            <a:endParaRPr lang="en-US" dirty="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8</a:t>
            </a:fld>
            <a:endParaRPr lang="en-US" dirty="0"/>
          </a:p>
        </p:txBody>
      </p:sp>
    </p:spTree>
    <p:extLst>
      <p:ext uri="{BB962C8B-B14F-4D97-AF65-F5344CB8AC3E}">
        <p14:creationId xmlns:p14="http://schemas.microsoft.com/office/powerpoint/2010/main" val="2552770037"/>
      </p:ext>
    </p:extLst>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a:t>
            </a:r>
            <a:br>
              <a:rPr lang="en-US" dirty="0" smtClean="0"/>
            </a:br>
            <a:r>
              <a:rPr lang="en-US" dirty="0" smtClean="0"/>
              <a:t>Preserving Property</a:t>
            </a:r>
            <a:endParaRPr lang="en-US" dirty="0"/>
          </a:p>
        </p:txBody>
      </p:sp>
      <p:sp>
        <p:nvSpPr>
          <p:cNvPr id="3" name="Content Placeholder 2"/>
          <p:cNvSpPr>
            <a:spLocks noGrp="1"/>
          </p:cNvSpPr>
          <p:nvPr>
            <p:ph idx="1"/>
          </p:nvPr>
        </p:nvSpPr>
        <p:spPr/>
        <p:txBody>
          <a:bodyPr/>
          <a:lstStyle/>
          <a:p>
            <a:r>
              <a:rPr lang="en-US" dirty="0" smtClean="0"/>
              <a:t>Impact windows are in place year-round.  The historic home is protected regardless of a homeowner’s ability or availability to put up shutters, regardless of how quickly a storm develops.</a:t>
            </a:r>
          </a:p>
          <a:p>
            <a:r>
              <a:rPr lang="en-US" dirty="0" smtClean="0"/>
              <a:t>Preventing wind from entering a home and causing the uplift that can remove a rooftop is the ultimate in preservation.</a:t>
            </a:r>
            <a:endParaRPr lang="en-US" dirty="0"/>
          </a:p>
        </p:txBody>
      </p:sp>
      <p:sp>
        <p:nvSpPr>
          <p:cNvPr id="4" name="Date Placeholder 3"/>
          <p:cNvSpPr>
            <a:spLocks noGrp="1"/>
          </p:cNvSpPr>
          <p:nvPr>
            <p:ph type="dt" sz="half" idx="10"/>
          </p:nvPr>
        </p:nvSpPr>
        <p:spPr/>
        <p:txBody>
          <a:bodyPr/>
          <a:lstStyle/>
          <a:p>
            <a:fld id="{C483DBA2-D5B5-49D9-BCE5-DDF6DC49E241}" type="datetime4">
              <a:rPr lang="en-US" smtClean="0"/>
              <a:pPr/>
              <a:t>December 4, 2013</a:t>
            </a:fld>
            <a:endParaRPr lang="en-US"/>
          </a:p>
        </p:txBody>
      </p:sp>
      <p:sp>
        <p:nvSpPr>
          <p:cNvPr id="5" name="Footer Placeholder 4"/>
          <p:cNvSpPr>
            <a:spLocks noGrp="1"/>
          </p:cNvSpPr>
          <p:nvPr>
            <p:ph type="ftr" sz="quarter" idx="11"/>
          </p:nvPr>
        </p:nvSpPr>
        <p:spPr/>
        <p:txBody>
          <a:bodyPr/>
          <a:lstStyle/>
          <a:p>
            <a:r>
              <a:rPr lang="en-US" smtClean="0"/>
              <a:t>Presentation to HARC</a:t>
            </a:r>
            <a:endParaRPr lang="en-US" dirty="0"/>
          </a:p>
        </p:txBody>
      </p:sp>
      <p:sp>
        <p:nvSpPr>
          <p:cNvPr id="6" name="Slide Number Placeholder 5"/>
          <p:cNvSpPr>
            <a:spLocks noGrp="1"/>
          </p:cNvSpPr>
          <p:nvPr>
            <p:ph type="sldNum" sz="quarter" idx="12"/>
          </p:nvPr>
        </p:nvSpPr>
        <p:spPr/>
        <p:txBody>
          <a:bodyPr/>
          <a:lstStyle/>
          <a:p>
            <a:r>
              <a:rPr lang="en-US" smtClean="0"/>
              <a:t>Slide </a:t>
            </a:r>
            <a:fld id="{4EC7B5BF-3783-4B6E-9F40-0B49B8D276AF}" type="slidenum">
              <a:rPr lang="en-US" smtClean="0"/>
              <a:pPr/>
              <a:t>9</a:t>
            </a:fld>
            <a:endParaRPr lang="en-US" dirty="0"/>
          </a:p>
        </p:txBody>
      </p:sp>
    </p:spTree>
    <p:extLst>
      <p:ext uri="{BB962C8B-B14F-4D97-AF65-F5344CB8AC3E}">
        <p14:creationId xmlns:p14="http://schemas.microsoft.com/office/powerpoint/2010/main" val="874769235"/>
      </p:ext>
    </p:extLst>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FIRM Update Sept 2013">
  <a:themeElements>
    <a:clrScheme name="Custom 3">
      <a:dk1>
        <a:srgbClr val="143F6A"/>
      </a:dk1>
      <a:lt1>
        <a:sysClr val="window" lastClr="FFFFFF"/>
      </a:lt1>
      <a:dk2>
        <a:srgbClr val="1E5F9F"/>
      </a:dk2>
      <a:lt2>
        <a:srgbClr val="FF9900"/>
      </a:lt2>
      <a:accent1>
        <a:srgbClr val="FF9900"/>
      </a:accent1>
      <a:accent2>
        <a:srgbClr val="596984"/>
      </a:accent2>
      <a:accent3>
        <a:srgbClr val="00CCFF"/>
      </a:accent3>
      <a:accent4>
        <a:srgbClr val="FDBB63"/>
      </a:accent4>
      <a:accent5>
        <a:srgbClr val="7F7F7F"/>
      </a:accent5>
      <a:accent6>
        <a:srgbClr val="C00000"/>
      </a:accent6>
      <a:hlink>
        <a:srgbClr val="00657F"/>
      </a:hlink>
      <a:folHlink>
        <a:srgbClr val="5F5F5F"/>
      </a:folHlink>
    </a:clrScheme>
    <a:fontScheme name="FIRM">
      <a:majorFont>
        <a:latin typeface="Arial Black"/>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FIRM Update Sept 2013</Template>
  <TotalTime>3394</TotalTime>
  <Words>3319</Words>
  <Application>Microsoft Office PowerPoint</Application>
  <PresentationFormat>On-screen Show (4:3)</PresentationFormat>
  <Paragraphs>443</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FIRM Update Sept 2013</vt:lpstr>
      <vt:lpstr>Preserving Our Community</vt:lpstr>
      <vt:lpstr>Introduction: Who is FIRM?</vt:lpstr>
      <vt:lpstr>Introduction (continued): Who is HARC?</vt:lpstr>
      <vt:lpstr>Introduction (continued): Common Ground</vt:lpstr>
      <vt:lpstr>Section 1: Energy Conservation</vt:lpstr>
      <vt:lpstr>Section 1 (continued): Energy Conservation</vt:lpstr>
      <vt:lpstr>Section 1 (continued): Energy Conservation</vt:lpstr>
      <vt:lpstr>Section 1 (continued): Energy Conservation</vt:lpstr>
      <vt:lpstr>Section 2: Preserving Property</vt:lpstr>
      <vt:lpstr>Section 2 (continued): Preserving Property</vt:lpstr>
      <vt:lpstr>Section 2 (continued): Preserving Property</vt:lpstr>
      <vt:lpstr> Section 3:   Undue Hardship</vt:lpstr>
      <vt:lpstr>Section 3 (continued):   Undue Hardship</vt:lpstr>
      <vt:lpstr>Section 3 (continued):   Undue Hardship</vt:lpstr>
      <vt:lpstr>Section 3 (continued):   Undue Hardship</vt:lpstr>
      <vt:lpstr>Section 3 (continued):   Undue Hardship</vt:lpstr>
      <vt:lpstr>Section 3 (continued):   Undue Hardship</vt:lpstr>
      <vt:lpstr>Section 3 (continued):   Undue Hardship</vt:lpstr>
      <vt:lpstr>Section 4: Life Safety</vt:lpstr>
      <vt:lpstr>Section 4 (continued): Life Safety</vt:lpstr>
      <vt:lpstr>Section 4 (continued): Life Safety</vt:lpstr>
      <vt:lpstr>Section 5:  Other Considerations</vt:lpstr>
      <vt:lpstr>Section 5 (continued):  Other Considerations</vt:lpstr>
      <vt:lpstr>Section 6: Recommendations</vt:lpstr>
      <vt:lpstr>Section 6 (continued): Recommendations</vt:lpstr>
      <vt:lpstr>Section 6 (continued): Recommendations</vt:lpstr>
      <vt:lpstr>Section 6 (continued): Recommendations</vt:lpstr>
      <vt:lpstr>Section 6 (continued): Recommendations</vt:lpstr>
      <vt:lpstr>CONCLUSION</vt:lpstr>
      <vt:lpstr>CONCLUSION (continued)</vt:lpstr>
      <vt:lpstr>Questions?</vt:lpstr>
      <vt:lpstr>Thank you!</vt:lpstr>
    </vt:vector>
  </TitlesOfParts>
  <Company>Monroe County BOCC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Preserving History</dc:title>
  <dc:creator>carruthers-heather</dc:creator>
  <cp:lastModifiedBy>carruthers-heather</cp:lastModifiedBy>
  <cp:revision>43</cp:revision>
  <cp:lastPrinted>2013-12-04T20:13:14Z</cp:lastPrinted>
  <dcterms:created xsi:type="dcterms:W3CDTF">2013-11-18T20:17:05Z</dcterms:created>
  <dcterms:modified xsi:type="dcterms:W3CDTF">2013-12-04T20:29:17Z</dcterms:modified>
</cp:coreProperties>
</file>